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24" r:id="rId3"/>
    <p:sldId id="726" r:id="rId4"/>
    <p:sldId id="727" r:id="rId5"/>
    <p:sldId id="728" r:id="rId6"/>
    <p:sldId id="729" r:id="rId7"/>
    <p:sldId id="730" r:id="rId8"/>
    <p:sldId id="731" r:id="rId9"/>
    <p:sldId id="732" r:id="rId10"/>
    <p:sldId id="733" r:id="rId11"/>
    <p:sldId id="734" r:id="rId12"/>
    <p:sldId id="735" r:id="rId13"/>
    <p:sldId id="736" r:id="rId14"/>
    <p:sldId id="737" r:id="rId15"/>
    <p:sldId id="738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3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B6CCB-FBFA-4CDC-97FA-EDB85DDEE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188606-6D8A-4E6A-8A22-04A526B2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122567-F48B-4296-80D0-E410FE36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BA42E0-1C5E-47A5-BC6C-0410C1762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63FB8F-2F13-47DD-AEE2-BAC7D06E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091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1E0C1-95C7-4198-866F-4FAC9F3C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1DCE7E-1876-4953-B247-39978D9E0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8367D2-12BE-4C69-BAD4-4A3CA69F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BF373C-5152-4F66-B4A7-97E01E2C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D96D7-DC74-4E1F-B0EF-699B6EB7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387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6FE6F0-1C58-4034-81BD-72B2F67C4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6A4957-B748-4CFA-A01B-964118B08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CF082-5456-43F7-84DB-C5725AF0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D718A5-33CD-43E6-9DDE-FADAFB1E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D87FB-B96C-4EC3-85DF-A51790F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3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8451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9634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44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36F48-A3F1-44A3-BF16-8A2CB095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D0F9E1-EA85-4B9B-9A84-777D1389A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94A289-98AD-4612-8A31-B7513734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62A32-7DA8-4FD3-AC02-64EF7C7A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2DB7DE-8BB9-423A-A241-922E03DA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191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0164C-5CD6-4566-8EC7-F83DBB23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2154F-82F8-4280-9C68-12592DEC2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D09606-E380-4F19-B8D3-37C7376F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1D481B-4A11-44C0-A805-DFB62AE3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3C636A-3A66-4416-8CAA-10168437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150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EB53B-BDA0-48AE-A24B-CD02650B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2C41D9-4AC3-45B5-8305-C589B3AC9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C6345A-0A46-48D4-9402-E8C1D9658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AE8583-7EAA-4CA5-86A7-EADB2322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B0C4CC-6881-42EA-B83D-48DA70CB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696E11-1251-4AA7-90AD-142D8AA2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17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0BDD8-A991-4EC8-8EB0-708C13C1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BF1DB1-F849-4F0C-93F1-7A1A174FE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8B428F-E88B-4E3B-9C61-946E12F2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CF615-F137-4D01-9FB9-912A797C2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4CB58A6-C787-4AB8-9308-8625A8385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4EDE86-6E7C-4D87-8E29-ED12C3FB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E54616-1E55-4C19-879E-5ECE86AF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687470-67D6-444D-BBD0-71225157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757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EF962-D66C-4D82-B2C4-54A0F46B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6748A8-AB78-4620-BD7B-175AF028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5627052-1C3D-4961-A694-4F40ECC3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B11B9B-05DF-42CF-B8B5-BB4EEC17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58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3A5046-EC84-4636-821D-9FA81F82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EA5503-8964-400F-9783-361A0CC2F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6BE301-CE1F-49F8-9D9C-C4AB6F1A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019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872F3-4332-465B-8301-3A5F1513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3CF019-FC27-4A4B-B458-CD9A6371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BCE23F-E90C-440D-841B-3F586B91D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5B4912-7DAB-40D0-A898-8BAC67DD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FF8B9F-8E54-45BA-93AE-0B89768B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CC9911-78B9-4DDC-BFBD-11D64E31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447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A3EB3-46B6-40E0-A832-01DA6E9A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02C304-2175-470F-8C08-A18645FF9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0BC0F4-7D3D-44C1-83C6-28E97862D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AFF50B-595C-418B-B02C-48D19C30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0288F7-C6DD-4442-B569-D25C75E5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CD7175-C87A-416F-830B-DBF14011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630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343AF10-A4EF-4886-A161-1BDF4F3F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236EDA-84B9-43DE-83D0-B9581FD99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E5AEFF-6C9B-4BEE-AF91-036F09CC6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0D7D7-16B1-4E16-B85A-D456AAAE2947}" type="datetimeFigureOut">
              <a:rPr lang="es-CL" smtClean="0"/>
              <a:t>06-06-2018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E94F34-C3A8-426D-B642-35B63E624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6B19EF-D47E-4B55-B367-E6E833604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90BC0-8E31-4DED-8B30-B29A9A2259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353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04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2" charset="0"/>
          <a:cs typeface="MS PGothic" pitchFamily="3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ea typeface="MS PGothic" pitchFamily="32" charset="0"/>
          <a:cs typeface="MS PGothic" pitchFamily="3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ea typeface="MS PGothic" pitchFamily="32" charset="0"/>
          <a:cs typeface="MS PGothic" pitchFamily="3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ea typeface="MS PGothic" pitchFamily="32" charset="0"/>
          <a:cs typeface="MS PGothic" pitchFamily="3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ea typeface="MS PGothic" pitchFamily="32" charset="0"/>
          <a:cs typeface="MS PGothic" pitchFamily="3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7" charset="0"/>
          <a:ea typeface="ＭＳ Ｐゴシック" pitchFamily="34" charset="-128"/>
          <a:cs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7" charset="0"/>
          <a:ea typeface="ＭＳ Ｐゴシック" pitchFamily="34" charset="-128"/>
          <a:cs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7" charset="0"/>
          <a:ea typeface="ＭＳ Ｐゴシック" pitchFamily="34" charset="-128"/>
          <a:cs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7" charset="0"/>
          <a:ea typeface="ＭＳ Ｐゴシック" pitchFamily="34" charset="-128"/>
          <a:cs typeface="ＭＳ Ｐゴシック" pitchFamily="34" charset="-128"/>
        </a:defRPr>
      </a:lvl9pPr>
    </p:titleStyle>
    <p:bodyStyle>
      <a:lvl1pPr marL="341313" indent="-34131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2"/>
          </a:solidFill>
          <a:latin typeface="+mn-lt"/>
          <a:ea typeface="MS PGothic" pitchFamily="32" charset="0"/>
          <a:cs typeface="MS PGothic" pitchFamily="32" charset="0"/>
        </a:defRPr>
      </a:lvl1pPr>
      <a:lvl2pPr marL="322263" indent="-3222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Char char="•"/>
        <a:defRPr sz="1600">
          <a:solidFill>
            <a:schemeClr val="tx2"/>
          </a:solidFill>
          <a:latin typeface="+mn-lt"/>
          <a:ea typeface="MS PGothic" pitchFamily="32" charset="0"/>
          <a:cs typeface="MS PGothic" pitchFamily="32" charset="0"/>
        </a:defRPr>
      </a:lvl2pPr>
      <a:lvl3pPr marL="903288" indent="-22701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MS PGothic" pitchFamily="32" charset="0"/>
          <a:cs typeface="MS PGothic" pitchFamily="32" charset="0"/>
        </a:defRPr>
      </a:lvl3pPr>
      <a:lvl4pPr marL="1614488" indent="-26511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MS PGothic" pitchFamily="32" charset="0"/>
          <a:cs typeface="MS PGothic" pitchFamily="32" charset="0"/>
        </a:defRPr>
      </a:lvl4pPr>
      <a:lvl5pPr marL="2058988" indent="-26511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MS PGothic" pitchFamily="32" charset="0"/>
          <a:cs typeface="MS PGothic" pitchFamily="32" charset="0"/>
        </a:defRPr>
      </a:lvl5pPr>
      <a:lvl6pPr marL="2517775" indent="-265113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2974975" indent="-265113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3432175" indent="-265113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3889375" indent="-265113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2D77AA"/>
        </a:buClr>
        <a:buSzPct val="135000"/>
        <a:buChar char="•"/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A964AF9-DCF5-47A0-86BF-14F36A8E1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3" t="56087"/>
          <a:stretch/>
        </p:blipFill>
        <p:spPr>
          <a:xfrm>
            <a:off x="7296911" y="3846444"/>
            <a:ext cx="4893503" cy="30115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0603080-8C12-477D-8620-26EDE5B68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886"/>
          <a:stretch/>
        </p:blipFill>
        <p:spPr>
          <a:xfrm>
            <a:off x="1589" y="36"/>
            <a:ext cx="7692887" cy="6857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DFC5F9-B957-4DB0-8913-EF265835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2" t="71740" r="2556" b="7680"/>
          <a:stretch/>
        </p:blipFill>
        <p:spPr>
          <a:xfrm>
            <a:off x="9483519" y="4919870"/>
            <a:ext cx="2395331" cy="141135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8A0AE1F-4DA1-47DE-BE71-7B220C3873AB}"/>
              </a:ext>
            </a:extLst>
          </p:cNvPr>
          <p:cNvSpPr txBox="1"/>
          <p:nvPr/>
        </p:nvSpPr>
        <p:spPr>
          <a:xfrm>
            <a:off x="7694475" y="2289659"/>
            <a:ext cx="1648208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03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800" dirty="0">
                <a:solidFill>
                  <a:srgbClr val="8081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</a:t>
            </a:r>
            <a:endParaRPr lang="pt-BR" sz="4800" b="1" dirty="0">
              <a:solidFill>
                <a:srgbClr val="25C3B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89D3EB1-CA6A-4119-8865-3126CA3FD720}"/>
              </a:ext>
            </a:extLst>
          </p:cNvPr>
          <p:cNvCxnSpPr>
            <a:cxnSpLocks/>
          </p:cNvCxnSpPr>
          <p:nvPr/>
        </p:nvCxnSpPr>
        <p:spPr>
          <a:xfrm>
            <a:off x="7800883" y="3570670"/>
            <a:ext cx="3551701" cy="0"/>
          </a:xfrm>
          <a:prstGeom prst="line">
            <a:avLst/>
          </a:prstGeom>
          <a:ln w="38100">
            <a:solidFill>
              <a:srgbClr val="9C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97849E7-5253-4824-AC13-33D047094DEA}"/>
              </a:ext>
            </a:extLst>
          </p:cNvPr>
          <p:cNvSpPr txBox="1"/>
          <p:nvPr/>
        </p:nvSpPr>
        <p:spPr>
          <a:xfrm>
            <a:off x="7694475" y="2887406"/>
            <a:ext cx="377058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03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800" b="1" dirty="0">
                <a:solidFill>
                  <a:srgbClr val="25C3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BIENESTAR</a:t>
            </a:r>
          </a:p>
        </p:txBody>
      </p:sp>
    </p:spTree>
    <p:extLst>
      <p:ext uri="{BB962C8B-B14F-4D97-AF65-F5344CB8AC3E}">
        <p14:creationId xmlns:p14="http://schemas.microsoft.com/office/powerpoint/2010/main" val="2783905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4858 3.33333E-6 L -1.32587E-6 3.33333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77 -4.81481E-6 L 3.46705E-6 -4.81481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3C1772F-0CFF-4361-A950-2ED78956D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/>
          <a:stretch/>
        </p:blipFill>
        <p:spPr>
          <a:xfrm>
            <a:off x="1589" y="2420888"/>
            <a:ext cx="12188825" cy="44370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558034-F365-4F1E-AC55-4F5E1F333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7726CD6-02C3-4B10-B834-B7124DCFE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2701"/>
          <a:stretch/>
        </p:blipFill>
        <p:spPr>
          <a:xfrm>
            <a:off x="1524" y="1952166"/>
            <a:ext cx="12188952" cy="3456384"/>
          </a:xfrm>
          <a:prstGeom prst="rect">
            <a:avLst/>
          </a:prstGeom>
        </p:spPr>
      </p:pic>
      <p:sp>
        <p:nvSpPr>
          <p:cNvPr id="13" name="2 CuadroTexto">
            <a:extLst>
              <a:ext uri="{FF2B5EF4-FFF2-40B4-BE49-F238E27FC236}">
                <a16:creationId xmlns:a16="http://schemas.microsoft.com/office/drawing/2014/main" id="{CC272AC0-4D93-4147-8442-42DF43380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40" y="441491"/>
            <a:ext cx="1063472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9C9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PREMIACIÓN MEJOR TRABAJADOR DEL MES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B602CA2-56AC-498A-9FC8-4F1A2F63F971}"/>
              </a:ext>
            </a:extLst>
          </p:cNvPr>
          <p:cNvCxnSpPr>
            <a:cxnSpLocks/>
          </p:cNvCxnSpPr>
          <p:nvPr/>
        </p:nvCxnSpPr>
        <p:spPr>
          <a:xfrm>
            <a:off x="2135560" y="886993"/>
            <a:ext cx="2407848" cy="0"/>
          </a:xfrm>
          <a:prstGeom prst="line">
            <a:avLst/>
          </a:prstGeom>
          <a:ln w="38100">
            <a:solidFill>
              <a:srgbClr val="9C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3 Rectángulo">
            <a:extLst>
              <a:ext uri="{FF2B5EF4-FFF2-40B4-BE49-F238E27FC236}">
                <a16:creationId xmlns:a16="http://schemas.microsoft.com/office/drawing/2014/main" id="{FBDC6F7A-6C39-4132-BA6D-D6A6F40E1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024" y="1079685"/>
            <a:ext cx="8139952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Mensualmente se premia, a nivel nacional</a:t>
            </a: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78787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los mejores colaboradores que en el transcurso del mes se han destacado por el desempeño de sus funciones y la adopción de los valores Securitas:</a:t>
            </a:r>
            <a:endParaRPr kumimoji="0" lang="es-ES" altLang="es-CL" sz="1800" b="1" i="0" u="none" strike="noStrike" kern="1200" cap="none" spc="0" normalizeH="0" baseline="0" noProof="0" dirty="0">
              <a:ln>
                <a:noFill/>
              </a:ln>
              <a:solidFill>
                <a:srgbClr val="2DABE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420C320-99F5-4B4D-B0F1-DB7D34226D42}"/>
              </a:ext>
            </a:extLst>
          </p:cNvPr>
          <p:cNvSpPr/>
          <p:nvPr/>
        </p:nvSpPr>
        <p:spPr bwMode="auto">
          <a:xfrm>
            <a:off x="2411506" y="5017285"/>
            <a:ext cx="7368988" cy="559206"/>
          </a:xfrm>
          <a:prstGeom prst="rect">
            <a:avLst/>
          </a:prstGeom>
          <a:solidFill>
            <a:srgbClr val="0077B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18" name="2 CuadroTexto">
            <a:extLst>
              <a:ext uri="{FF2B5EF4-FFF2-40B4-BE49-F238E27FC236}">
                <a16:creationId xmlns:a16="http://schemas.microsoft.com/office/drawing/2014/main" id="{5FC20E9F-6166-4E84-BBAC-37607A8F6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244" y="5091288"/>
            <a:ext cx="6685512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INTEGRIDAD, EFICACIA, SERVICIO.</a:t>
            </a:r>
          </a:p>
        </p:txBody>
      </p:sp>
    </p:spTree>
    <p:extLst>
      <p:ext uri="{BB962C8B-B14F-4D97-AF65-F5344CB8AC3E}">
        <p14:creationId xmlns:p14="http://schemas.microsoft.com/office/powerpoint/2010/main" val="4112283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1 4.81481E-6 L 0 4.81481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971 -4.44444E-6 L 0 -4.44444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8" grpId="0" animBg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20A1F1-28F3-49F7-B756-3B2968763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762"/>
          <a:stretch/>
        </p:blipFill>
        <p:spPr>
          <a:xfrm>
            <a:off x="1524" y="0"/>
            <a:ext cx="12188952" cy="28280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64E1AC-B209-4C37-8AE7-460E333B3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7" name="3 Rectángulo">
            <a:extLst>
              <a:ext uri="{FF2B5EF4-FFF2-40B4-BE49-F238E27FC236}">
                <a16:creationId xmlns:a16="http://schemas.microsoft.com/office/drawing/2014/main" id="{62D3A497-7466-48C6-A691-9CE18A177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4636473"/>
            <a:ext cx="2532087" cy="7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Antigüedad 6 meses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Casado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Capacidad de Ahorro</a:t>
            </a:r>
          </a:p>
        </p:txBody>
      </p:sp>
      <p:sp>
        <p:nvSpPr>
          <p:cNvPr id="9" name="3 Rectángulo">
            <a:extLst>
              <a:ext uri="{FF2B5EF4-FFF2-40B4-BE49-F238E27FC236}">
                <a16:creationId xmlns:a16="http://schemas.microsoft.com/office/drawing/2014/main" id="{B6BC28B3-539B-499F-BF6D-13F87848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9" y="4282021"/>
            <a:ext cx="2592288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Requisitos Empresa: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165A1F8-FBE6-414F-B226-880239276BCF}"/>
              </a:ext>
            </a:extLst>
          </p:cNvPr>
          <p:cNvCxnSpPr>
            <a:cxnSpLocks/>
          </p:cNvCxnSpPr>
          <p:nvPr/>
        </p:nvCxnSpPr>
        <p:spPr>
          <a:xfrm>
            <a:off x="4079776" y="4356391"/>
            <a:ext cx="0" cy="2412000"/>
          </a:xfrm>
          <a:prstGeom prst="line">
            <a:avLst/>
          </a:prstGeom>
          <a:ln w="38100" cap="rnd">
            <a:solidFill>
              <a:srgbClr val="21BB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 CuadroTexto">
            <a:extLst>
              <a:ext uri="{FF2B5EF4-FFF2-40B4-BE49-F238E27FC236}">
                <a16:creationId xmlns:a16="http://schemas.microsoft.com/office/drawing/2014/main" id="{93633303-B30A-41A6-8F76-33FC9598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40277"/>
            <a:ext cx="111252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Fomentar y apoyar la adquisición de la vivienda propia </a:t>
            </a: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los trabajadores de la compañía.</a:t>
            </a:r>
          </a:p>
        </p:txBody>
      </p:sp>
      <p:sp>
        <p:nvSpPr>
          <p:cNvPr id="16" name="3 Rectángulo">
            <a:extLst>
              <a:ext uri="{FF2B5EF4-FFF2-40B4-BE49-F238E27FC236}">
                <a16:creationId xmlns:a16="http://schemas.microsoft.com/office/drawing/2014/main" id="{3C5400C2-3022-4BE5-8341-E2A94DA7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5792411"/>
            <a:ext cx="2532087" cy="50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 Vulnerable (10 UF)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Sectores Medios (30 UF)</a:t>
            </a:r>
          </a:p>
        </p:txBody>
      </p:sp>
      <p:sp>
        <p:nvSpPr>
          <p:cNvPr id="17" name="3 Rectángulo">
            <a:extLst>
              <a:ext uri="{FF2B5EF4-FFF2-40B4-BE49-F238E27FC236}">
                <a16:creationId xmlns:a16="http://schemas.microsoft.com/office/drawing/2014/main" id="{243563A3-D312-435F-9159-EEE0FA21F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9" y="5464629"/>
            <a:ext cx="2592288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de Subsidios:</a:t>
            </a:r>
          </a:p>
        </p:txBody>
      </p:sp>
      <p:sp>
        <p:nvSpPr>
          <p:cNvPr id="18" name="3 Rectángulo">
            <a:extLst>
              <a:ext uri="{FF2B5EF4-FFF2-40B4-BE49-F238E27FC236}">
                <a16:creationId xmlns:a16="http://schemas.microsoft.com/office/drawing/2014/main" id="{8FF4573C-01B5-435D-B0FA-535C3767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283" y="4636473"/>
            <a:ext cx="3059456" cy="74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meses antigüedad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Grupo Familiar Nuclear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Capacidad Ahorro (12 meses)</a:t>
            </a:r>
          </a:p>
        </p:txBody>
      </p:sp>
      <p:sp>
        <p:nvSpPr>
          <p:cNvPr id="19" name="3 Rectángulo">
            <a:extLst>
              <a:ext uri="{FF2B5EF4-FFF2-40B4-BE49-F238E27FC236}">
                <a16:creationId xmlns:a16="http://schemas.microsoft.com/office/drawing/2014/main" id="{6E1659D1-1849-4E0A-AC97-F17D94587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283" y="4282021"/>
            <a:ext cx="3131463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Validación y Selección:</a:t>
            </a: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24C1515-1630-4DD6-95D0-7FC089D5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283" y="5792411"/>
            <a:ext cx="2532087" cy="50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Charla Informativa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Apertura Libreta de Ahorro</a:t>
            </a:r>
          </a:p>
        </p:txBody>
      </p:sp>
      <p:sp>
        <p:nvSpPr>
          <p:cNvPr id="21" name="3 Rectángulo">
            <a:extLst>
              <a:ext uri="{FF2B5EF4-FFF2-40B4-BE49-F238E27FC236}">
                <a16:creationId xmlns:a16="http://schemas.microsoft.com/office/drawing/2014/main" id="{9FE558C7-07D6-4D5F-AE79-D2E5E5BF4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284" y="5464629"/>
            <a:ext cx="2592288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Seleccionado:</a:t>
            </a:r>
          </a:p>
        </p:txBody>
      </p:sp>
      <p:sp>
        <p:nvSpPr>
          <p:cNvPr id="22" name="3 Rectángulo">
            <a:extLst>
              <a:ext uri="{FF2B5EF4-FFF2-40B4-BE49-F238E27FC236}">
                <a16:creationId xmlns:a16="http://schemas.microsoft.com/office/drawing/2014/main" id="{76917E00-4A65-464B-8C67-73514ECAF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087" y="4636473"/>
            <a:ext cx="3059456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 respaldo a trabajador</a:t>
            </a:r>
          </a:p>
        </p:txBody>
      </p:sp>
      <p:sp>
        <p:nvSpPr>
          <p:cNvPr id="23" name="3 Rectángulo">
            <a:extLst>
              <a:ext uri="{FF2B5EF4-FFF2-40B4-BE49-F238E27FC236}">
                <a16:creationId xmlns:a16="http://schemas.microsoft.com/office/drawing/2014/main" id="{D3F2A57C-D531-4076-BF25-C5A1C54AF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087" y="4282021"/>
            <a:ext cx="3131463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Seguimiento Ahorro:</a:t>
            </a:r>
          </a:p>
        </p:txBody>
      </p:sp>
      <p:sp>
        <p:nvSpPr>
          <p:cNvPr id="24" name="3 Rectángulo">
            <a:extLst>
              <a:ext uri="{FF2B5EF4-FFF2-40B4-BE49-F238E27FC236}">
                <a16:creationId xmlns:a16="http://schemas.microsoft.com/office/drawing/2014/main" id="{E32F9D4B-0FC7-48C4-8E5C-73E995F4F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087" y="5380779"/>
            <a:ext cx="343430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Revisión Ahorro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Entrevista Informativa de Coordinación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Depósito Aporte Empresa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Solicita hora postulación</a:t>
            </a:r>
          </a:p>
        </p:txBody>
      </p:sp>
      <p:sp>
        <p:nvSpPr>
          <p:cNvPr id="25" name="3 Rectángulo">
            <a:extLst>
              <a:ext uri="{FF2B5EF4-FFF2-40B4-BE49-F238E27FC236}">
                <a16:creationId xmlns:a16="http://schemas.microsoft.com/office/drawing/2014/main" id="{8443B0D5-A7B0-4641-A945-953CA752B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088" y="5052997"/>
            <a:ext cx="2592288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Postulación: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0453CA1-9E0E-483F-8664-F90F982683F9}"/>
              </a:ext>
            </a:extLst>
          </p:cNvPr>
          <p:cNvCxnSpPr>
            <a:cxnSpLocks/>
          </p:cNvCxnSpPr>
          <p:nvPr/>
        </p:nvCxnSpPr>
        <p:spPr>
          <a:xfrm>
            <a:off x="7631050" y="4356391"/>
            <a:ext cx="0" cy="2412000"/>
          </a:xfrm>
          <a:prstGeom prst="line">
            <a:avLst/>
          </a:prstGeom>
          <a:ln w="38100" cap="rnd">
            <a:solidFill>
              <a:srgbClr val="21BB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3CA081F9-F160-49A3-BDFE-80D41321886B}"/>
              </a:ext>
            </a:extLst>
          </p:cNvPr>
          <p:cNvSpPr/>
          <p:nvPr/>
        </p:nvSpPr>
        <p:spPr bwMode="auto">
          <a:xfrm>
            <a:off x="0" y="2777119"/>
            <a:ext cx="12192000" cy="591866"/>
          </a:xfrm>
          <a:prstGeom prst="rect">
            <a:avLst/>
          </a:prstGeom>
          <a:solidFill>
            <a:srgbClr val="0077B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" name="2 CuadroTexto">
            <a:extLst>
              <a:ext uri="{FF2B5EF4-FFF2-40B4-BE49-F238E27FC236}">
                <a16:creationId xmlns:a16="http://schemas.microsoft.com/office/drawing/2014/main" id="{6A872529-1D90-4433-AC9C-3E221B165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22379"/>
            <a:ext cx="111252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PROYECTO PROGRAMA VIVIENDA</a:t>
            </a:r>
            <a:endParaRPr kumimoji="0" lang="es-ES" altLang="es-CL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2 CuadroTexto">
            <a:extLst>
              <a:ext uri="{FF2B5EF4-FFF2-40B4-BE49-F238E27FC236}">
                <a16:creationId xmlns:a16="http://schemas.microsoft.com/office/drawing/2014/main" id="{383687C9-3BFA-4D04-9C93-BE7E710DF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29961"/>
            <a:ext cx="111252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DEL PROGRAMA</a:t>
            </a:r>
          </a:p>
        </p:txBody>
      </p:sp>
    </p:spTree>
    <p:extLst>
      <p:ext uri="{BB962C8B-B14F-4D97-AF65-F5344CB8AC3E}">
        <p14:creationId xmlns:p14="http://schemas.microsoft.com/office/powerpoint/2010/main" val="2287678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 animBg="1"/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D657F98-75F2-4291-95EC-1E2347ABAAC5}"/>
              </a:ext>
            </a:extLst>
          </p:cNvPr>
          <p:cNvSpPr/>
          <p:nvPr/>
        </p:nvSpPr>
        <p:spPr bwMode="auto">
          <a:xfrm>
            <a:off x="5013730" y="1376184"/>
            <a:ext cx="7178269" cy="533432"/>
          </a:xfrm>
          <a:prstGeom prst="rect">
            <a:avLst/>
          </a:prstGeom>
          <a:solidFill>
            <a:srgbClr val="DBDCD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56966A0-9094-49AA-B9CD-373BEF43E62E}"/>
              </a:ext>
            </a:extLst>
          </p:cNvPr>
          <p:cNvSpPr/>
          <p:nvPr/>
        </p:nvSpPr>
        <p:spPr bwMode="auto">
          <a:xfrm>
            <a:off x="5013730" y="3586243"/>
            <a:ext cx="7178269" cy="533432"/>
          </a:xfrm>
          <a:prstGeom prst="rect">
            <a:avLst/>
          </a:prstGeom>
          <a:solidFill>
            <a:srgbClr val="DBDCD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A708B4-8C56-44B4-A9FC-D7391CD9E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1"/>
          <a:stretch/>
        </p:blipFill>
        <p:spPr>
          <a:xfrm>
            <a:off x="1589" y="5758732"/>
            <a:ext cx="12188825" cy="10992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A174E1-36B4-40FB-829F-B35333900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3470EF-B819-440C-A05A-6EC0758BF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7"/>
          <a:stretch/>
        </p:blipFill>
        <p:spPr>
          <a:xfrm>
            <a:off x="1524" y="0"/>
            <a:ext cx="5374396" cy="6858000"/>
          </a:xfrm>
          <a:prstGeom prst="rect">
            <a:avLst/>
          </a:prstGeom>
        </p:spPr>
      </p:pic>
      <p:sp>
        <p:nvSpPr>
          <p:cNvPr id="8" name="2 CuadroTexto">
            <a:extLst>
              <a:ext uri="{FF2B5EF4-FFF2-40B4-BE49-F238E27FC236}">
                <a16:creationId xmlns:a16="http://schemas.microsoft.com/office/drawing/2014/main" id="{F6B5889E-3582-4986-9A80-EE48FB3D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897" y="516418"/>
            <a:ext cx="5448663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9C9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APORTE EMPRESA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2E74301-F780-47A1-8BD5-3D4EE57D3D91}"/>
              </a:ext>
            </a:extLst>
          </p:cNvPr>
          <p:cNvCxnSpPr>
            <a:cxnSpLocks/>
          </p:cNvCxnSpPr>
          <p:nvPr/>
        </p:nvCxnSpPr>
        <p:spPr>
          <a:xfrm>
            <a:off x="5792800" y="1123674"/>
            <a:ext cx="4235396" cy="0"/>
          </a:xfrm>
          <a:prstGeom prst="line">
            <a:avLst/>
          </a:prstGeom>
          <a:ln w="38100">
            <a:solidFill>
              <a:srgbClr val="9C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 Rectángulo">
            <a:extLst>
              <a:ext uri="{FF2B5EF4-FFF2-40B4-BE49-F238E27FC236}">
                <a16:creationId xmlns:a16="http://schemas.microsoft.com/office/drawing/2014/main" id="{C2268F11-FFA1-4BDC-8EE3-739C236B7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7897" y="1460587"/>
            <a:ext cx="4340299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FAMILIA VULNERABLE</a:t>
            </a:r>
          </a:p>
        </p:txBody>
      </p:sp>
      <p:sp>
        <p:nvSpPr>
          <p:cNvPr id="23" name="3 Rectángulo">
            <a:extLst>
              <a:ext uri="{FF2B5EF4-FFF2-40B4-BE49-F238E27FC236}">
                <a16:creationId xmlns:a16="http://schemas.microsoft.com/office/drawing/2014/main" id="{4B98FA4F-58E0-40BF-81AE-BC74D309D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7897" y="3674876"/>
            <a:ext cx="4340299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GRUPO EMERGENTE</a:t>
            </a:r>
          </a:p>
        </p:txBody>
      </p:sp>
      <p:pic>
        <p:nvPicPr>
          <p:cNvPr id="24" name="Imagen 5">
            <a:extLst>
              <a:ext uri="{FF2B5EF4-FFF2-40B4-BE49-F238E27FC236}">
                <a16:creationId xmlns:a16="http://schemas.microsoft.com/office/drawing/2014/main" id="{767140AD-B88E-4E02-9D73-DCB92FBE9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01"/>
          <a:stretch/>
        </p:blipFill>
        <p:spPr>
          <a:xfrm>
            <a:off x="5802137" y="2018929"/>
            <a:ext cx="4347563" cy="1341134"/>
          </a:xfrm>
          <a:prstGeom prst="rect">
            <a:avLst/>
          </a:prstGeom>
        </p:spPr>
      </p:pic>
      <p:pic>
        <p:nvPicPr>
          <p:cNvPr id="25" name="Imagen 6">
            <a:extLst>
              <a:ext uri="{FF2B5EF4-FFF2-40B4-BE49-F238E27FC236}">
                <a16:creationId xmlns:a16="http://schemas.microsoft.com/office/drawing/2014/main" id="{11F898BD-B12A-489B-A13C-006EFF539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793" y="4139117"/>
            <a:ext cx="4339651" cy="1530982"/>
          </a:xfrm>
          <a:prstGeom prst="rect">
            <a:avLst/>
          </a:prstGeom>
        </p:spPr>
      </p:pic>
      <p:sp>
        <p:nvSpPr>
          <p:cNvPr id="26" name="3 Rectángulo">
            <a:extLst>
              <a:ext uri="{FF2B5EF4-FFF2-40B4-BE49-F238E27FC236}">
                <a16:creationId xmlns:a16="http://schemas.microsoft.com/office/drawing/2014/main" id="{0E3D8632-D71F-40FD-91B4-997D31D18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9700" y="1998249"/>
            <a:ext cx="1563201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Ahorro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UF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$265.000</a:t>
            </a:r>
          </a:p>
        </p:txBody>
      </p:sp>
      <p:sp>
        <p:nvSpPr>
          <p:cNvPr id="27" name="3 Rectángulo">
            <a:extLst>
              <a:ext uri="{FF2B5EF4-FFF2-40B4-BE49-F238E27FC236}">
                <a16:creationId xmlns:a16="http://schemas.microsoft.com/office/drawing/2014/main" id="{03CC5751-C357-4F43-A211-30336C21B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9700" y="4319207"/>
            <a:ext cx="1563201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Ahorro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UF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$795.000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4F3A587A-0EF1-48D6-9BEC-D27F0E73468C}"/>
              </a:ext>
            </a:extLst>
          </p:cNvPr>
          <p:cNvGrpSpPr/>
          <p:nvPr/>
        </p:nvGrpSpPr>
        <p:grpSpPr>
          <a:xfrm>
            <a:off x="4762588" y="1169396"/>
            <a:ext cx="925309" cy="925309"/>
            <a:chOff x="4762588" y="1169396"/>
            <a:chExt cx="925309" cy="925309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70708D2E-23AD-45A4-BD19-F88C09FE05F8}"/>
                </a:ext>
              </a:extLst>
            </p:cNvPr>
            <p:cNvSpPr/>
            <p:nvPr/>
          </p:nvSpPr>
          <p:spPr>
            <a:xfrm>
              <a:off x="4762588" y="1169396"/>
              <a:ext cx="925309" cy="925309"/>
            </a:xfrm>
            <a:prstGeom prst="ellipse">
              <a:avLst/>
            </a:prstGeom>
            <a:solidFill>
              <a:srgbClr val="00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39E340C9-F514-47CC-9898-AC4314328BFF}"/>
                </a:ext>
              </a:extLst>
            </p:cNvPr>
            <p:cNvGrpSpPr/>
            <p:nvPr/>
          </p:nvGrpSpPr>
          <p:grpSpPr>
            <a:xfrm>
              <a:off x="4880343" y="1358216"/>
              <a:ext cx="671601" cy="609884"/>
              <a:chOff x="2930525" y="2349501"/>
              <a:chExt cx="2193926" cy="1992313"/>
            </a:xfrm>
            <a:solidFill>
              <a:schemeClr val="bg1"/>
            </a:solidFill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DC9C2FE7-895A-4B01-A856-0E3D66C0B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525" y="3532188"/>
                <a:ext cx="857250" cy="693738"/>
              </a:xfrm>
              <a:custGeom>
                <a:avLst/>
                <a:gdLst>
                  <a:gd name="T0" fmla="*/ 45 w 287"/>
                  <a:gd name="T1" fmla="*/ 0 h 232"/>
                  <a:gd name="T2" fmla="*/ 41 w 287"/>
                  <a:gd name="T3" fmla="*/ 3 h 232"/>
                  <a:gd name="T4" fmla="*/ 13 w 287"/>
                  <a:gd name="T5" fmla="*/ 33 h 232"/>
                  <a:gd name="T6" fmla="*/ 1 w 287"/>
                  <a:gd name="T7" fmla="*/ 79 h 232"/>
                  <a:gd name="T8" fmla="*/ 21 w 287"/>
                  <a:gd name="T9" fmla="*/ 129 h 232"/>
                  <a:gd name="T10" fmla="*/ 97 w 287"/>
                  <a:gd name="T11" fmla="*/ 182 h 232"/>
                  <a:gd name="T12" fmla="*/ 231 w 287"/>
                  <a:gd name="T13" fmla="*/ 230 h 232"/>
                  <a:gd name="T14" fmla="*/ 245 w 287"/>
                  <a:gd name="T15" fmla="*/ 232 h 232"/>
                  <a:gd name="T16" fmla="*/ 284 w 287"/>
                  <a:gd name="T17" fmla="*/ 201 h 232"/>
                  <a:gd name="T18" fmla="*/ 280 w 287"/>
                  <a:gd name="T19" fmla="*/ 168 h 232"/>
                  <a:gd name="T20" fmla="*/ 254 w 287"/>
                  <a:gd name="T21" fmla="*/ 148 h 232"/>
                  <a:gd name="T22" fmla="*/ 243 w 287"/>
                  <a:gd name="T23" fmla="*/ 146 h 232"/>
                  <a:gd name="T24" fmla="*/ 45 w 287"/>
                  <a:gd name="T2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232">
                    <a:moveTo>
                      <a:pt x="45" y="0"/>
                    </a:moveTo>
                    <a:cubicBezTo>
                      <a:pt x="44" y="1"/>
                      <a:pt x="42" y="2"/>
                      <a:pt x="41" y="3"/>
                    </a:cubicBezTo>
                    <a:cubicBezTo>
                      <a:pt x="29" y="13"/>
                      <a:pt x="20" y="22"/>
                      <a:pt x="13" y="33"/>
                    </a:cubicBezTo>
                    <a:cubicBezTo>
                      <a:pt x="4" y="47"/>
                      <a:pt x="0" y="64"/>
                      <a:pt x="1" y="79"/>
                    </a:cubicBezTo>
                    <a:cubicBezTo>
                      <a:pt x="2" y="97"/>
                      <a:pt x="9" y="114"/>
                      <a:pt x="21" y="129"/>
                    </a:cubicBezTo>
                    <a:cubicBezTo>
                      <a:pt x="38" y="149"/>
                      <a:pt x="60" y="164"/>
                      <a:pt x="97" y="182"/>
                    </a:cubicBezTo>
                    <a:cubicBezTo>
                      <a:pt x="131" y="199"/>
                      <a:pt x="175" y="214"/>
                      <a:pt x="231" y="230"/>
                    </a:cubicBezTo>
                    <a:cubicBezTo>
                      <a:pt x="236" y="231"/>
                      <a:pt x="240" y="232"/>
                      <a:pt x="245" y="232"/>
                    </a:cubicBezTo>
                    <a:cubicBezTo>
                      <a:pt x="263" y="231"/>
                      <a:pt x="279" y="218"/>
                      <a:pt x="284" y="201"/>
                    </a:cubicBezTo>
                    <a:cubicBezTo>
                      <a:pt x="287" y="190"/>
                      <a:pt x="286" y="178"/>
                      <a:pt x="280" y="168"/>
                    </a:cubicBezTo>
                    <a:cubicBezTo>
                      <a:pt x="274" y="158"/>
                      <a:pt x="265" y="151"/>
                      <a:pt x="254" y="148"/>
                    </a:cubicBezTo>
                    <a:cubicBezTo>
                      <a:pt x="252" y="148"/>
                      <a:pt x="248" y="147"/>
                      <a:pt x="243" y="146"/>
                    </a:cubicBezTo>
                    <a:cubicBezTo>
                      <a:pt x="204" y="139"/>
                      <a:pt x="102" y="122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351E5E43-C2D7-47CE-A6D0-8FCB59CC7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425" y="2555876"/>
                <a:ext cx="1093788" cy="1271588"/>
              </a:xfrm>
              <a:custGeom>
                <a:avLst/>
                <a:gdLst>
                  <a:gd name="T0" fmla="*/ 120 w 366"/>
                  <a:gd name="T1" fmla="*/ 0 h 426"/>
                  <a:gd name="T2" fmla="*/ 98 w 366"/>
                  <a:gd name="T3" fmla="*/ 6 h 426"/>
                  <a:gd name="T4" fmla="*/ 97 w 366"/>
                  <a:gd name="T5" fmla="*/ 6 h 426"/>
                  <a:gd name="T6" fmla="*/ 82 w 366"/>
                  <a:gd name="T7" fmla="*/ 12 h 426"/>
                  <a:gd name="T8" fmla="*/ 53 w 366"/>
                  <a:gd name="T9" fmla="*/ 39 h 426"/>
                  <a:gd name="T10" fmla="*/ 23 w 366"/>
                  <a:gd name="T11" fmla="*/ 90 h 426"/>
                  <a:gd name="T12" fmla="*/ 1 w 366"/>
                  <a:gd name="T13" fmla="*/ 195 h 426"/>
                  <a:gd name="T14" fmla="*/ 115 w 366"/>
                  <a:gd name="T15" fmla="*/ 419 h 426"/>
                  <a:gd name="T16" fmla="*/ 136 w 366"/>
                  <a:gd name="T17" fmla="*/ 426 h 426"/>
                  <a:gd name="T18" fmla="*/ 160 w 366"/>
                  <a:gd name="T19" fmla="*/ 415 h 426"/>
                  <a:gd name="T20" fmla="*/ 157 w 366"/>
                  <a:gd name="T21" fmla="*/ 370 h 426"/>
                  <a:gd name="T22" fmla="*/ 64 w 366"/>
                  <a:gd name="T23" fmla="*/ 195 h 426"/>
                  <a:gd name="T24" fmla="*/ 81 w 366"/>
                  <a:gd name="T25" fmla="*/ 115 h 426"/>
                  <a:gd name="T26" fmla="*/ 83 w 366"/>
                  <a:gd name="T27" fmla="*/ 111 h 426"/>
                  <a:gd name="T28" fmla="*/ 101 w 366"/>
                  <a:gd name="T29" fmla="*/ 118 h 426"/>
                  <a:gd name="T30" fmla="*/ 99 w 366"/>
                  <a:gd name="T31" fmla="*/ 123 h 426"/>
                  <a:gd name="T32" fmla="*/ 84 w 366"/>
                  <a:gd name="T33" fmla="*/ 195 h 426"/>
                  <a:gd name="T34" fmla="*/ 169 w 366"/>
                  <a:gd name="T35" fmla="*/ 356 h 426"/>
                  <a:gd name="T36" fmla="*/ 173 w 366"/>
                  <a:gd name="T37" fmla="*/ 359 h 426"/>
                  <a:gd name="T38" fmla="*/ 190 w 366"/>
                  <a:gd name="T39" fmla="*/ 351 h 426"/>
                  <a:gd name="T40" fmla="*/ 192 w 366"/>
                  <a:gd name="T41" fmla="*/ 350 h 426"/>
                  <a:gd name="T42" fmla="*/ 193 w 366"/>
                  <a:gd name="T43" fmla="*/ 351 h 426"/>
                  <a:gd name="T44" fmla="*/ 217 w 366"/>
                  <a:gd name="T45" fmla="*/ 355 h 426"/>
                  <a:gd name="T46" fmla="*/ 274 w 366"/>
                  <a:gd name="T47" fmla="*/ 362 h 426"/>
                  <a:gd name="T48" fmla="*/ 275 w 366"/>
                  <a:gd name="T49" fmla="*/ 362 h 426"/>
                  <a:gd name="T50" fmla="*/ 275 w 366"/>
                  <a:gd name="T51" fmla="*/ 363 h 426"/>
                  <a:gd name="T52" fmla="*/ 351 w 366"/>
                  <a:gd name="T53" fmla="*/ 392 h 426"/>
                  <a:gd name="T54" fmla="*/ 349 w 366"/>
                  <a:gd name="T55" fmla="*/ 388 h 426"/>
                  <a:gd name="T56" fmla="*/ 366 w 366"/>
                  <a:gd name="T57" fmla="*/ 316 h 426"/>
                  <a:gd name="T58" fmla="*/ 337 w 366"/>
                  <a:gd name="T59" fmla="*/ 284 h 426"/>
                  <a:gd name="T60" fmla="*/ 326 w 366"/>
                  <a:gd name="T61" fmla="*/ 269 h 426"/>
                  <a:gd name="T62" fmla="*/ 277 w 366"/>
                  <a:gd name="T63" fmla="*/ 254 h 426"/>
                  <a:gd name="T64" fmla="*/ 274 w 366"/>
                  <a:gd name="T65" fmla="*/ 253 h 426"/>
                  <a:gd name="T66" fmla="*/ 274 w 366"/>
                  <a:gd name="T67" fmla="*/ 250 h 426"/>
                  <a:gd name="T68" fmla="*/ 300 w 366"/>
                  <a:gd name="T69" fmla="*/ 128 h 426"/>
                  <a:gd name="T70" fmla="*/ 234 w 366"/>
                  <a:gd name="T71" fmla="*/ 148 h 426"/>
                  <a:gd name="T72" fmla="*/ 117 w 366"/>
                  <a:gd name="T73" fmla="*/ 30 h 426"/>
                  <a:gd name="T74" fmla="*/ 120 w 366"/>
                  <a:gd name="T75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6" h="426">
                    <a:moveTo>
                      <a:pt x="120" y="0"/>
                    </a:moveTo>
                    <a:cubicBezTo>
                      <a:pt x="114" y="0"/>
                      <a:pt x="106" y="2"/>
                      <a:pt x="98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1" y="7"/>
                      <a:pt x="86" y="10"/>
                      <a:pt x="82" y="12"/>
                    </a:cubicBezTo>
                    <a:cubicBezTo>
                      <a:pt x="72" y="18"/>
                      <a:pt x="64" y="26"/>
                      <a:pt x="53" y="39"/>
                    </a:cubicBezTo>
                    <a:cubicBezTo>
                      <a:pt x="42" y="53"/>
                      <a:pt x="31" y="71"/>
                      <a:pt x="23" y="90"/>
                    </a:cubicBezTo>
                    <a:cubicBezTo>
                      <a:pt x="8" y="123"/>
                      <a:pt x="1" y="158"/>
                      <a:pt x="1" y="195"/>
                    </a:cubicBezTo>
                    <a:cubicBezTo>
                      <a:pt x="0" y="276"/>
                      <a:pt x="41" y="355"/>
                      <a:pt x="115" y="419"/>
                    </a:cubicBezTo>
                    <a:cubicBezTo>
                      <a:pt x="121" y="424"/>
                      <a:pt x="128" y="426"/>
                      <a:pt x="136" y="426"/>
                    </a:cubicBezTo>
                    <a:cubicBezTo>
                      <a:pt x="145" y="426"/>
                      <a:pt x="154" y="422"/>
                      <a:pt x="160" y="415"/>
                    </a:cubicBezTo>
                    <a:cubicBezTo>
                      <a:pt x="172" y="402"/>
                      <a:pt x="170" y="382"/>
                      <a:pt x="157" y="370"/>
                    </a:cubicBezTo>
                    <a:cubicBezTo>
                      <a:pt x="95" y="317"/>
                      <a:pt x="65" y="260"/>
                      <a:pt x="64" y="195"/>
                    </a:cubicBezTo>
                    <a:cubicBezTo>
                      <a:pt x="64" y="161"/>
                      <a:pt x="74" y="133"/>
                      <a:pt x="81" y="11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99" y="123"/>
                      <a:pt x="99" y="123"/>
                      <a:pt x="99" y="123"/>
                    </a:cubicBezTo>
                    <a:cubicBezTo>
                      <a:pt x="89" y="145"/>
                      <a:pt x="84" y="171"/>
                      <a:pt x="84" y="195"/>
                    </a:cubicBezTo>
                    <a:cubicBezTo>
                      <a:pt x="84" y="254"/>
                      <a:pt x="112" y="306"/>
                      <a:pt x="169" y="356"/>
                    </a:cubicBezTo>
                    <a:cubicBezTo>
                      <a:pt x="171" y="357"/>
                      <a:pt x="172" y="358"/>
                      <a:pt x="173" y="359"/>
                    </a:cubicBezTo>
                    <a:cubicBezTo>
                      <a:pt x="179" y="357"/>
                      <a:pt x="185" y="355"/>
                      <a:pt x="190" y="351"/>
                    </a:cubicBezTo>
                    <a:cubicBezTo>
                      <a:pt x="192" y="350"/>
                      <a:pt x="192" y="350"/>
                      <a:pt x="192" y="350"/>
                    </a:cubicBezTo>
                    <a:cubicBezTo>
                      <a:pt x="193" y="351"/>
                      <a:pt x="193" y="351"/>
                      <a:pt x="193" y="351"/>
                    </a:cubicBezTo>
                    <a:cubicBezTo>
                      <a:pt x="201" y="352"/>
                      <a:pt x="209" y="353"/>
                      <a:pt x="217" y="355"/>
                    </a:cubicBezTo>
                    <a:cubicBezTo>
                      <a:pt x="236" y="359"/>
                      <a:pt x="255" y="362"/>
                      <a:pt x="274" y="362"/>
                    </a:cubicBezTo>
                    <a:cubicBezTo>
                      <a:pt x="275" y="362"/>
                      <a:pt x="275" y="362"/>
                      <a:pt x="275" y="362"/>
                    </a:cubicBezTo>
                    <a:cubicBezTo>
                      <a:pt x="275" y="363"/>
                      <a:pt x="275" y="363"/>
                      <a:pt x="275" y="363"/>
                    </a:cubicBezTo>
                    <a:cubicBezTo>
                      <a:pt x="299" y="370"/>
                      <a:pt x="325" y="380"/>
                      <a:pt x="351" y="392"/>
                    </a:cubicBezTo>
                    <a:cubicBezTo>
                      <a:pt x="349" y="388"/>
                      <a:pt x="349" y="388"/>
                      <a:pt x="349" y="388"/>
                    </a:cubicBezTo>
                    <a:cubicBezTo>
                      <a:pt x="338" y="363"/>
                      <a:pt x="345" y="334"/>
                      <a:pt x="366" y="316"/>
                    </a:cubicBezTo>
                    <a:cubicBezTo>
                      <a:pt x="355" y="306"/>
                      <a:pt x="345" y="295"/>
                      <a:pt x="337" y="284"/>
                    </a:cubicBezTo>
                    <a:cubicBezTo>
                      <a:pt x="333" y="279"/>
                      <a:pt x="329" y="274"/>
                      <a:pt x="326" y="269"/>
                    </a:cubicBezTo>
                    <a:cubicBezTo>
                      <a:pt x="309" y="263"/>
                      <a:pt x="293" y="258"/>
                      <a:pt x="277" y="254"/>
                    </a:cubicBezTo>
                    <a:cubicBezTo>
                      <a:pt x="274" y="253"/>
                      <a:pt x="274" y="253"/>
                      <a:pt x="274" y="253"/>
                    </a:cubicBezTo>
                    <a:cubicBezTo>
                      <a:pt x="274" y="250"/>
                      <a:pt x="274" y="250"/>
                      <a:pt x="274" y="250"/>
                    </a:cubicBezTo>
                    <a:cubicBezTo>
                      <a:pt x="262" y="193"/>
                      <a:pt x="275" y="165"/>
                      <a:pt x="300" y="128"/>
                    </a:cubicBezTo>
                    <a:cubicBezTo>
                      <a:pt x="281" y="141"/>
                      <a:pt x="258" y="148"/>
                      <a:pt x="234" y="148"/>
                    </a:cubicBezTo>
                    <a:cubicBezTo>
                      <a:pt x="169" y="148"/>
                      <a:pt x="117" y="95"/>
                      <a:pt x="117" y="30"/>
                    </a:cubicBezTo>
                    <a:cubicBezTo>
                      <a:pt x="117" y="20"/>
                      <a:pt x="118" y="10"/>
                      <a:pt x="1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BB8326F1-BAFD-4A9E-A2D5-E67F62C8E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825" y="2349501"/>
                <a:ext cx="576263" cy="587375"/>
              </a:xfrm>
              <a:custGeom>
                <a:avLst/>
                <a:gdLst>
                  <a:gd name="T0" fmla="*/ 98 w 193"/>
                  <a:gd name="T1" fmla="*/ 0 h 197"/>
                  <a:gd name="T2" fmla="*/ 29 w 193"/>
                  <a:gd name="T3" fmla="*/ 29 h 197"/>
                  <a:gd name="T4" fmla="*/ 0 w 193"/>
                  <a:gd name="T5" fmla="*/ 99 h 197"/>
                  <a:gd name="T6" fmla="*/ 98 w 193"/>
                  <a:gd name="T7" fmla="*/ 197 h 197"/>
                  <a:gd name="T8" fmla="*/ 184 w 193"/>
                  <a:gd name="T9" fmla="*/ 148 h 197"/>
                  <a:gd name="T10" fmla="*/ 184 w 193"/>
                  <a:gd name="T11" fmla="*/ 96 h 197"/>
                  <a:gd name="T12" fmla="*/ 193 w 193"/>
                  <a:gd name="T13" fmla="*/ 71 h 197"/>
                  <a:gd name="T14" fmla="*/ 98 w 193"/>
                  <a:gd name="T15" fmla="*/ 0 h 197"/>
                  <a:gd name="T16" fmla="*/ 98 w 193"/>
                  <a:gd name="T1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197">
                    <a:moveTo>
                      <a:pt x="98" y="0"/>
                    </a:moveTo>
                    <a:cubicBezTo>
                      <a:pt x="72" y="0"/>
                      <a:pt x="47" y="10"/>
                      <a:pt x="29" y="29"/>
                    </a:cubicBezTo>
                    <a:cubicBezTo>
                      <a:pt x="10" y="48"/>
                      <a:pt x="0" y="72"/>
                      <a:pt x="0" y="99"/>
                    </a:cubicBezTo>
                    <a:cubicBezTo>
                      <a:pt x="0" y="153"/>
                      <a:pt x="44" y="197"/>
                      <a:pt x="98" y="197"/>
                    </a:cubicBezTo>
                    <a:cubicBezTo>
                      <a:pt x="134" y="197"/>
                      <a:pt x="167" y="178"/>
                      <a:pt x="184" y="148"/>
                    </a:cubicBezTo>
                    <a:cubicBezTo>
                      <a:pt x="180" y="131"/>
                      <a:pt x="180" y="113"/>
                      <a:pt x="184" y="96"/>
                    </a:cubicBezTo>
                    <a:cubicBezTo>
                      <a:pt x="186" y="88"/>
                      <a:pt x="189" y="79"/>
                      <a:pt x="193" y="71"/>
                    </a:cubicBezTo>
                    <a:cubicBezTo>
                      <a:pt x="181" y="29"/>
                      <a:pt x="142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68EAD9CA-B5E4-4AC4-B0E0-C1FEBB696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8213" y="3367088"/>
                <a:ext cx="376238" cy="371475"/>
              </a:xfrm>
              <a:custGeom>
                <a:avLst/>
                <a:gdLst>
                  <a:gd name="T0" fmla="*/ 0 w 126"/>
                  <a:gd name="T1" fmla="*/ 71 h 124"/>
                  <a:gd name="T2" fmla="*/ 25 w 126"/>
                  <a:gd name="T3" fmla="*/ 124 h 124"/>
                  <a:gd name="T4" fmla="*/ 126 w 126"/>
                  <a:gd name="T5" fmla="*/ 96 h 124"/>
                  <a:gd name="T6" fmla="*/ 95 w 126"/>
                  <a:gd name="T7" fmla="*/ 0 h 124"/>
                  <a:gd name="T8" fmla="*/ 22 w 126"/>
                  <a:gd name="T9" fmla="*/ 64 h 124"/>
                  <a:gd name="T10" fmla="*/ 0 w 126"/>
                  <a:gd name="T11" fmla="*/ 7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124">
                    <a:moveTo>
                      <a:pt x="0" y="71"/>
                    </a:moveTo>
                    <a:cubicBezTo>
                      <a:pt x="25" y="124"/>
                      <a:pt x="25" y="124"/>
                      <a:pt x="25" y="124"/>
                    </a:cubicBezTo>
                    <a:cubicBezTo>
                      <a:pt x="101" y="117"/>
                      <a:pt x="122" y="100"/>
                      <a:pt x="126" y="9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76" y="22"/>
                      <a:pt x="52" y="43"/>
                      <a:pt x="22" y="64"/>
                    </a:cubicBezTo>
                    <a:cubicBezTo>
                      <a:pt x="15" y="68"/>
                      <a:pt x="8" y="71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018C8736-7703-40EA-8280-C237E5BAE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100" y="2532063"/>
                <a:ext cx="1122363" cy="993775"/>
              </a:xfrm>
              <a:custGeom>
                <a:avLst/>
                <a:gdLst>
                  <a:gd name="T0" fmla="*/ 270 w 376"/>
                  <a:gd name="T1" fmla="*/ 328 h 333"/>
                  <a:gd name="T2" fmla="*/ 349 w 376"/>
                  <a:gd name="T3" fmla="*/ 254 h 333"/>
                  <a:gd name="T4" fmla="*/ 376 w 376"/>
                  <a:gd name="T5" fmla="*/ 178 h 333"/>
                  <a:gd name="T6" fmla="*/ 363 w 376"/>
                  <a:gd name="T7" fmla="*/ 128 h 333"/>
                  <a:gd name="T8" fmla="*/ 296 w 376"/>
                  <a:gd name="T9" fmla="*/ 127 h 333"/>
                  <a:gd name="T10" fmla="*/ 253 w 376"/>
                  <a:gd name="T11" fmla="*/ 99 h 333"/>
                  <a:gd name="T12" fmla="*/ 266 w 376"/>
                  <a:gd name="T13" fmla="*/ 84 h 333"/>
                  <a:gd name="T14" fmla="*/ 330 w 376"/>
                  <a:gd name="T15" fmla="*/ 121 h 333"/>
                  <a:gd name="T16" fmla="*/ 352 w 376"/>
                  <a:gd name="T17" fmla="*/ 65 h 333"/>
                  <a:gd name="T18" fmla="*/ 268 w 376"/>
                  <a:gd name="T19" fmla="*/ 15 h 333"/>
                  <a:gd name="T20" fmla="*/ 216 w 376"/>
                  <a:gd name="T21" fmla="*/ 86 h 333"/>
                  <a:gd name="T22" fmla="*/ 83 w 376"/>
                  <a:gd name="T23" fmla="*/ 169 h 333"/>
                  <a:gd name="T24" fmla="*/ 3 w 376"/>
                  <a:gd name="T25" fmla="*/ 168 h 333"/>
                  <a:gd name="T26" fmla="*/ 3 w 376"/>
                  <a:gd name="T27" fmla="*/ 172 h 333"/>
                  <a:gd name="T28" fmla="*/ 32 w 376"/>
                  <a:gd name="T29" fmla="*/ 281 h 333"/>
                  <a:gd name="T30" fmla="*/ 84 w 376"/>
                  <a:gd name="T31" fmla="*/ 311 h 333"/>
                  <a:gd name="T32" fmla="*/ 127 w 376"/>
                  <a:gd name="T33" fmla="*/ 301 h 333"/>
                  <a:gd name="T34" fmla="*/ 50 w 376"/>
                  <a:gd name="T35" fmla="*/ 194 h 333"/>
                  <a:gd name="T36" fmla="*/ 52 w 376"/>
                  <a:gd name="T37" fmla="*/ 181 h 333"/>
                  <a:gd name="T38" fmla="*/ 72 w 376"/>
                  <a:gd name="T39" fmla="*/ 178 h 333"/>
                  <a:gd name="T40" fmla="*/ 71 w 376"/>
                  <a:gd name="T41" fmla="*/ 185 h 333"/>
                  <a:gd name="T42" fmla="*/ 87 w 376"/>
                  <a:gd name="T43" fmla="*/ 239 h 333"/>
                  <a:gd name="T44" fmla="*/ 103 w 376"/>
                  <a:gd name="T45" fmla="*/ 250 h 333"/>
                  <a:gd name="T46" fmla="*/ 152 w 376"/>
                  <a:gd name="T47" fmla="*/ 247 h 333"/>
                  <a:gd name="T48" fmla="*/ 164 w 376"/>
                  <a:gd name="T49" fmla="*/ 229 h 333"/>
                  <a:gd name="T50" fmla="*/ 157 w 376"/>
                  <a:gd name="T51" fmla="*/ 194 h 333"/>
                  <a:gd name="T52" fmla="*/ 192 w 376"/>
                  <a:gd name="T53" fmla="*/ 187 h 333"/>
                  <a:gd name="T54" fmla="*/ 237 w 376"/>
                  <a:gd name="T55" fmla="*/ 217 h 333"/>
                  <a:gd name="T56" fmla="*/ 258 w 376"/>
                  <a:gd name="T57" fmla="*/ 250 h 333"/>
                  <a:gd name="T58" fmla="*/ 308 w 376"/>
                  <a:gd name="T59" fmla="*/ 170 h 333"/>
                  <a:gd name="T60" fmla="*/ 325 w 376"/>
                  <a:gd name="T61" fmla="*/ 168 h 333"/>
                  <a:gd name="T62" fmla="*/ 326 w 376"/>
                  <a:gd name="T63" fmla="*/ 178 h 333"/>
                  <a:gd name="T64" fmla="*/ 242 w 376"/>
                  <a:gd name="T65" fmla="*/ 287 h 333"/>
                  <a:gd name="T66" fmla="*/ 236 w 376"/>
                  <a:gd name="T67" fmla="*/ 301 h 333"/>
                  <a:gd name="T68" fmla="*/ 251 w 376"/>
                  <a:gd name="T69" fmla="*/ 216 h 333"/>
                  <a:gd name="T70" fmla="*/ 204 w 376"/>
                  <a:gd name="T71" fmla="*/ 160 h 333"/>
                  <a:gd name="T72" fmla="*/ 251 w 376"/>
                  <a:gd name="T73" fmla="*/ 120 h 333"/>
                  <a:gd name="T74" fmla="*/ 280 w 376"/>
                  <a:gd name="T75" fmla="*/ 206 h 333"/>
                  <a:gd name="T76" fmla="*/ 251 w 376"/>
                  <a:gd name="T77" fmla="*/ 130 h 333"/>
                  <a:gd name="T78" fmla="*/ 214 w 376"/>
                  <a:gd name="T79" fmla="*/ 162 h 333"/>
                  <a:gd name="T80" fmla="*/ 251 w 376"/>
                  <a:gd name="T81" fmla="*/ 206 h 333"/>
                  <a:gd name="T82" fmla="*/ 282 w 376"/>
                  <a:gd name="T83" fmla="*/ 145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6" h="333">
                    <a:moveTo>
                      <a:pt x="250" y="332"/>
                    </a:moveTo>
                    <a:cubicBezTo>
                      <a:pt x="257" y="333"/>
                      <a:pt x="264" y="332"/>
                      <a:pt x="270" y="328"/>
                    </a:cubicBezTo>
                    <a:cubicBezTo>
                      <a:pt x="270" y="328"/>
                      <a:pt x="270" y="328"/>
                      <a:pt x="270" y="328"/>
                    </a:cubicBezTo>
                    <a:cubicBezTo>
                      <a:pt x="305" y="305"/>
                      <a:pt x="331" y="280"/>
                      <a:pt x="349" y="254"/>
                    </a:cubicBezTo>
                    <a:cubicBezTo>
                      <a:pt x="363" y="234"/>
                      <a:pt x="372" y="213"/>
                      <a:pt x="375" y="192"/>
                    </a:cubicBezTo>
                    <a:cubicBezTo>
                      <a:pt x="375" y="187"/>
                      <a:pt x="376" y="182"/>
                      <a:pt x="376" y="178"/>
                    </a:cubicBezTo>
                    <a:cubicBezTo>
                      <a:pt x="376" y="173"/>
                      <a:pt x="375" y="168"/>
                      <a:pt x="375" y="163"/>
                    </a:cubicBezTo>
                    <a:cubicBezTo>
                      <a:pt x="373" y="151"/>
                      <a:pt x="369" y="139"/>
                      <a:pt x="363" y="128"/>
                    </a:cubicBezTo>
                    <a:cubicBezTo>
                      <a:pt x="354" y="136"/>
                      <a:pt x="342" y="140"/>
                      <a:pt x="330" y="140"/>
                    </a:cubicBezTo>
                    <a:cubicBezTo>
                      <a:pt x="318" y="140"/>
                      <a:pt x="306" y="135"/>
                      <a:pt x="296" y="127"/>
                    </a:cubicBezTo>
                    <a:cubicBezTo>
                      <a:pt x="284" y="116"/>
                      <a:pt x="272" y="108"/>
                      <a:pt x="258" y="101"/>
                    </a:cubicBezTo>
                    <a:cubicBezTo>
                      <a:pt x="253" y="99"/>
                      <a:pt x="253" y="99"/>
                      <a:pt x="253" y="99"/>
                    </a:cubicBezTo>
                    <a:cubicBezTo>
                      <a:pt x="262" y="81"/>
                      <a:pt x="262" y="81"/>
                      <a:pt x="262" y="81"/>
                    </a:cubicBezTo>
                    <a:cubicBezTo>
                      <a:pt x="266" y="84"/>
                      <a:pt x="266" y="84"/>
                      <a:pt x="266" y="84"/>
                    </a:cubicBezTo>
                    <a:cubicBezTo>
                      <a:pt x="282" y="91"/>
                      <a:pt x="296" y="101"/>
                      <a:pt x="309" y="113"/>
                    </a:cubicBezTo>
                    <a:cubicBezTo>
                      <a:pt x="315" y="118"/>
                      <a:pt x="323" y="121"/>
                      <a:pt x="330" y="121"/>
                    </a:cubicBezTo>
                    <a:cubicBezTo>
                      <a:pt x="340" y="121"/>
                      <a:pt x="348" y="117"/>
                      <a:pt x="354" y="110"/>
                    </a:cubicBezTo>
                    <a:cubicBezTo>
                      <a:pt x="366" y="97"/>
                      <a:pt x="365" y="77"/>
                      <a:pt x="352" y="65"/>
                    </a:cubicBezTo>
                    <a:cubicBezTo>
                      <a:pt x="334" y="50"/>
                      <a:pt x="315" y="36"/>
                      <a:pt x="294" y="26"/>
                    </a:cubicBezTo>
                    <a:cubicBezTo>
                      <a:pt x="285" y="22"/>
                      <a:pt x="277" y="18"/>
                      <a:pt x="268" y="15"/>
                    </a:cubicBezTo>
                    <a:cubicBezTo>
                      <a:pt x="247" y="8"/>
                      <a:pt x="225" y="2"/>
                      <a:pt x="201" y="0"/>
                    </a:cubicBezTo>
                    <a:cubicBezTo>
                      <a:pt x="218" y="25"/>
                      <a:pt x="223" y="56"/>
                      <a:pt x="216" y="86"/>
                    </a:cubicBezTo>
                    <a:cubicBezTo>
                      <a:pt x="204" y="136"/>
                      <a:pt x="160" y="172"/>
                      <a:pt x="108" y="172"/>
                    </a:cubicBezTo>
                    <a:cubicBezTo>
                      <a:pt x="100" y="172"/>
                      <a:pt x="91" y="171"/>
                      <a:pt x="83" y="169"/>
                    </a:cubicBezTo>
                    <a:cubicBezTo>
                      <a:pt x="58" y="163"/>
                      <a:pt x="36" y="149"/>
                      <a:pt x="20" y="128"/>
                    </a:cubicBezTo>
                    <a:cubicBezTo>
                      <a:pt x="12" y="141"/>
                      <a:pt x="7" y="154"/>
                      <a:pt x="3" y="168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1" y="179"/>
                      <a:pt x="0" y="187"/>
                      <a:pt x="0" y="194"/>
                    </a:cubicBezTo>
                    <a:cubicBezTo>
                      <a:pt x="0" y="223"/>
                      <a:pt x="11" y="253"/>
                      <a:pt x="32" y="281"/>
                    </a:cubicBezTo>
                    <a:cubicBezTo>
                      <a:pt x="41" y="292"/>
                      <a:pt x="51" y="304"/>
                      <a:pt x="63" y="314"/>
                    </a:cubicBezTo>
                    <a:cubicBezTo>
                      <a:pt x="70" y="312"/>
                      <a:pt x="77" y="311"/>
                      <a:pt x="84" y="311"/>
                    </a:cubicBezTo>
                    <a:cubicBezTo>
                      <a:pt x="97" y="311"/>
                      <a:pt x="111" y="316"/>
                      <a:pt x="121" y="324"/>
                    </a:cubicBezTo>
                    <a:cubicBezTo>
                      <a:pt x="122" y="316"/>
                      <a:pt x="124" y="308"/>
                      <a:pt x="127" y="301"/>
                    </a:cubicBezTo>
                    <a:cubicBezTo>
                      <a:pt x="103" y="285"/>
                      <a:pt x="85" y="268"/>
                      <a:pt x="72" y="251"/>
                    </a:cubicBezTo>
                    <a:cubicBezTo>
                      <a:pt x="58" y="231"/>
                      <a:pt x="50" y="213"/>
                      <a:pt x="50" y="194"/>
                    </a:cubicBezTo>
                    <a:cubicBezTo>
                      <a:pt x="50" y="190"/>
                      <a:pt x="51" y="186"/>
                      <a:pt x="52" y="181"/>
                    </a:cubicBezTo>
                    <a:cubicBezTo>
                      <a:pt x="52" y="181"/>
                      <a:pt x="52" y="181"/>
                      <a:pt x="52" y="181"/>
                    </a:cubicBezTo>
                    <a:cubicBezTo>
                      <a:pt x="53" y="175"/>
                      <a:pt x="53" y="175"/>
                      <a:pt x="53" y="175"/>
                    </a:cubicBezTo>
                    <a:cubicBezTo>
                      <a:pt x="72" y="178"/>
                      <a:pt x="72" y="178"/>
                      <a:pt x="72" y="178"/>
                    </a:cubicBezTo>
                    <a:cubicBezTo>
                      <a:pt x="71" y="183"/>
                      <a:pt x="71" y="183"/>
                      <a:pt x="71" y="183"/>
                    </a:cubicBezTo>
                    <a:cubicBezTo>
                      <a:pt x="71" y="184"/>
                      <a:pt x="71" y="184"/>
                      <a:pt x="71" y="185"/>
                    </a:cubicBezTo>
                    <a:cubicBezTo>
                      <a:pt x="70" y="188"/>
                      <a:pt x="70" y="191"/>
                      <a:pt x="70" y="194"/>
                    </a:cubicBezTo>
                    <a:cubicBezTo>
                      <a:pt x="70" y="209"/>
                      <a:pt x="76" y="223"/>
                      <a:pt x="87" y="239"/>
                    </a:cubicBezTo>
                    <a:cubicBezTo>
                      <a:pt x="90" y="243"/>
                      <a:pt x="93" y="246"/>
                      <a:pt x="97" y="250"/>
                    </a:cubicBezTo>
                    <a:cubicBezTo>
                      <a:pt x="99" y="250"/>
                      <a:pt x="101" y="250"/>
                      <a:pt x="103" y="250"/>
                    </a:cubicBezTo>
                    <a:cubicBezTo>
                      <a:pt x="146" y="252"/>
                      <a:pt x="146" y="252"/>
                      <a:pt x="146" y="252"/>
                    </a:cubicBezTo>
                    <a:cubicBezTo>
                      <a:pt x="148" y="250"/>
                      <a:pt x="150" y="248"/>
                      <a:pt x="152" y="247"/>
                    </a:cubicBezTo>
                    <a:cubicBezTo>
                      <a:pt x="171" y="233"/>
                      <a:pt x="171" y="233"/>
                      <a:pt x="171" y="233"/>
                    </a:cubicBezTo>
                    <a:cubicBezTo>
                      <a:pt x="164" y="229"/>
                      <a:pt x="164" y="229"/>
                      <a:pt x="164" y="229"/>
                    </a:cubicBezTo>
                    <a:cubicBezTo>
                      <a:pt x="159" y="225"/>
                      <a:pt x="155" y="220"/>
                      <a:pt x="154" y="213"/>
                    </a:cubicBezTo>
                    <a:cubicBezTo>
                      <a:pt x="152" y="206"/>
                      <a:pt x="153" y="200"/>
                      <a:pt x="157" y="194"/>
                    </a:cubicBezTo>
                    <a:cubicBezTo>
                      <a:pt x="162" y="187"/>
                      <a:pt x="170" y="183"/>
                      <a:pt x="178" y="183"/>
                    </a:cubicBezTo>
                    <a:cubicBezTo>
                      <a:pt x="183" y="183"/>
                      <a:pt x="188" y="184"/>
                      <a:pt x="192" y="187"/>
                    </a:cubicBezTo>
                    <a:cubicBezTo>
                      <a:pt x="234" y="215"/>
                      <a:pt x="234" y="215"/>
                      <a:pt x="234" y="215"/>
                    </a:cubicBezTo>
                    <a:cubicBezTo>
                      <a:pt x="235" y="215"/>
                      <a:pt x="236" y="216"/>
                      <a:pt x="237" y="217"/>
                    </a:cubicBezTo>
                    <a:cubicBezTo>
                      <a:pt x="242" y="220"/>
                      <a:pt x="246" y="224"/>
                      <a:pt x="250" y="228"/>
                    </a:cubicBezTo>
                    <a:cubicBezTo>
                      <a:pt x="255" y="235"/>
                      <a:pt x="257" y="243"/>
                      <a:pt x="258" y="250"/>
                    </a:cubicBezTo>
                    <a:cubicBezTo>
                      <a:pt x="271" y="239"/>
                      <a:pt x="283" y="227"/>
                      <a:pt x="293" y="215"/>
                    </a:cubicBezTo>
                    <a:cubicBezTo>
                      <a:pt x="311" y="192"/>
                      <a:pt x="308" y="172"/>
                      <a:pt x="308" y="170"/>
                    </a:cubicBezTo>
                    <a:cubicBezTo>
                      <a:pt x="307" y="161"/>
                      <a:pt x="307" y="161"/>
                      <a:pt x="307" y="161"/>
                    </a:cubicBezTo>
                    <a:cubicBezTo>
                      <a:pt x="325" y="168"/>
                      <a:pt x="325" y="168"/>
                      <a:pt x="325" y="168"/>
                    </a:cubicBezTo>
                    <a:cubicBezTo>
                      <a:pt x="325" y="171"/>
                      <a:pt x="325" y="171"/>
                      <a:pt x="325" y="171"/>
                    </a:cubicBezTo>
                    <a:cubicBezTo>
                      <a:pt x="326" y="173"/>
                      <a:pt x="326" y="176"/>
                      <a:pt x="326" y="178"/>
                    </a:cubicBezTo>
                    <a:cubicBezTo>
                      <a:pt x="326" y="193"/>
                      <a:pt x="320" y="209"/>
                      <a:pt x="308" y="226"/>
                    </a:cubicBezTo>
                    <a:cubicBezTo>
                      <a:pt x="294" y="246"/>
                      <a:pt x="272" y="267"/>
                      <a:pt x="242" y="287"/>
                    </a:cubicBezTo>
                    <a:cubicBezTo>
                      <a:pt x="239" y="289"/>
                      <a:pt x="236" y="292"/>
                      <a:pt x="234" y="296"/>
                    </a:cubicBezTo>
                    <a:cubicBezTo>
                      <a:pt x="235" y="298"/>
                      <a:pt x="236" y="300"/>
                      <a:pt x="236" y="301"/>
                    </a:cubicBezTo>
                    <a:lnTo>
                      <a:pt x="250" y="332"/>
                    </a:lnTo>
                    <a:close/>
                    <a:moveTo>
                      <a:pt x="251" y="216"/>
                    </a:moveTo>
                    <a:cubicBezTo>
                      <a:pt x="236" y="216"/>
                      <a:pt x="222" y="208"/>
                      <a:pt x="213" y="196"/>
                    </a:cubicBezTo>
                    <a:cubicBezTo>
                      <a:pt x="205" y="186"/>
                      <a:pt x="202" y="173"/>
                      <a:pt x="204" y="160"/>
                    </a:cubicBezTo>
                    <a:cubicBezTo>
                      <a:pt x="206" y="148"/>
                      <a:pt x="213" y="137"/>
                      <a:pt x="223" y="129"/>
                    </a:cubicBezTo>
                    <a:cubicBezTo>
                      <a:pt x="231" y="123"/>
                      <a:pt x="241" y="120"/>
                      <a:pt x="251" y="120"/>
                    </a:cubicBezTo>
                    <a:cubicBezTo>
                      <a:pt x="266" y="120"/>
                      <a:pt x="281" y="127"/>
                      <a:pt x="290" y="139"/>
                    </a:cubicBezTo>
                    <a:cubicBezTo>
                      <a:pt x="306" y="161"/>
                      <a:pt x="301" y="191"/>
                      <a:pt x="280" y="206"/>
                    </a:cubicBezTo>
                    <a:cubicBezTo>
                      <a:pt x="271" y="212"/>
                      <a:pt x="262" y="216"/>
                      <a:pt x="251" y="216"/>
                    </a:cubicBezTo>
                    <a:close/>
                    <a:moveTo>
                      <a:pt x="251" y="130"/>
                    </a:moveTo>
                    <a:cubicBezTo>
                      <a:pt x="243" y="130"/>
                      <a:pt x="235" y="132"/>
                      <a:pt x="229" y="137"/>
                    </a:cubicBezTo>
                    <a:cubicBezTo>
                      <a:pt x="221" y="143"/>
                      <a:pt x="215" y="152"/>
                      <a:pt x="214" y="162"/>
                    </a:cubicBezTo>
                    <a:cubicBezTo>
                      <a:pt x="212" y="172"/>
                      <a:pt x="215" y="182"/>
                      <a:pt x="221" y="190"/>
                    </a:cubicBezTo>
                    <a:cubicBezTo>
                      <a:pt x="228" y="200"/>
                      <a:pt x="239" y="206"/>
                      <a:pt x="251" y="206"/>
                    </a:cubicBezTo>
                    <a:cubicBezTo>
                      <a:pt x="259" y="206"/>
                      <a:pt x="267" y="203"/>
                      <a:pt x="274" y="198"/>
                    </a:cubicBezTo>
                    <a:cubicBezTo>
                      <a:pt x="291" y="186"/>
                      <a:pt x="294" y="162"/>
                      <a:pt x="282" y="145"/>
                    </a:cubicBezTo>
                    <a:cubicBezTo>
                      <a:pt x="275" y="136"/>
                      <a:pt x="263" y="130"/>
                      <a:pt x="251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0574C5E6-0821-40CD-98F2-D1257856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0" y="2438401"/>
                <a:ext cx="568325" cy="547688"/>
              </a:xfrm>
              <a:custGeom>
                <a:avLst/>
                <a:gdLst>
                  <a:gd name="T0" fmla="*/ 95 w 190"/>
                  <a:gd name="T1" fmla="*/ 0 h 183"/>
                  <a:gd name="T2" fmla="*/ 6 w 190"/>
                  <a:gd name="T3" fmla="*/ 71 h 183"/>
                  <a:gd name="T4" fmla="*/ 17 w 190"/>
                  <a:gd name="T5" fmla="*/ 140 h 183"/>
                  <a:gd name="T6" fmla="*/ 74 w 190"/>
                  <a:gd name="T7" fmla="*/ 181 h 183"/>
                  <a:gd name="T8" fmla="*/ 95 w 190"/>
                  <a:gd name="T9" fmla="*/ 183 h 183"/>
                  <a:gd name="T10" fmla="*/ 184 w 190"/>
                  <a:gd name="T11" fmla="*/ 112 h 183"/>
                  <a:gd name="T12" fmla="*/ 173 w 190"/>
                  <a:gd name="T13" fmla="*/ 43 h 183"/>
                  <a:gd name="T14" fmla="*/ 116 w 190"/>
                  <a:gd name="T15" fmla="*/ 2 h 183"/>
                  <a:gd name="T16" fmla="*/ 95 w 190"/>
                  <a:gd name="T17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183">
                    <a:moveTo>
                      <a:pt x="95" y="0"/>
                    </a:moveTo>
                    <a:cubicBezTo>
                      <a:pt x="52" y="0"/>
                      <a:pt x="16" y="29"/>
                      <a:pt x="6" y="71"/>
                    </a:cubicBezTo>
                    <a:cubicBezTo>
                      <a:pt x="0" y="95"/>
                      <a:pt x="4" y="119"/>
                      <a:pt x="17" y="140"/>
                    </a:cubicBezTo>
                    <a:cubicBezTo>
                      <a:pt x="30" y="161"/>
                      <a:pt x="50" y="175"/>
                      <a:pt x="74" y="181"/>
                    </a:cubicBezTo>
                    <a:cubicBezTo>
                      <a:pt x="81" y="183"/>
                      <a:pt x="88" y="183"/>
                      <a:pt x="95" y="183"/>
                    </a:cubicBezTo>
                    <a:cubicBezTo>
                      <a:pt x="138" y="183"/>
                      <a:pt x="175" y="154"/>
                      <a:pt x="184" y="112"/>
                    </a:cubicBezTo>
                    <a:cubicBezTo>
                      <a:pt x="190" y="89"/>
                      <a:pt x="186" y="64"/>
                      <a:pt x="173" y="43"/>
                    </a:cubicBezTo>
                    <a:cubicBezTo>
                      <a:pt x="160" y="22"/>
                      <a:pt x="140" y="8"/>
                      <a:pt x="116" y="2"/>
                    </a:cubicBezTo>
                    <a:cubicBezTo>
                      <a:pt x="109" y="1"/>
                      <a:pt x="102" y="0"/>
                      <a:pt x="9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4BE6C2FD-A594-48DA-AF04-4E6E6EBBF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6225" y="3517901"/>
                <a:ext cx="542925" cy="823913"/>
              </a:xfrm>
              <a:custGeom>
                <a:avLst/>
                <a:gdLst>
                  <a:gd name="T0" fmla="*/ 47 w 182"/>
                  <a:gd name="T1" fmla="*/ 0 h 276"/>
                  <a:gd name="T2" fmla="*/ 30 w 182"/>
                  <a:gd name="T3" fmla="*/ 4 h 276"/>
                  <a:gd name="T4" fmla="*/ 10 w 182"/>
                  <a:gd name="T5" fmla="*/ 58 h 276"/>
                  <a:gd name="T6" fmla="*/ 98 w 182"/>
                  <a:gd name="T7" fmla="*/ 252 h 276"/>
                  <a:gd name="T8" fmla="*/ 136 w 182"/>
                  <a:gd name="T9" fmla="*/ 276 h 276"/>
                  <a:gd name="T10" fmla="*/ 153 w 182"/>
                  <a:gd name="T11" fmla="*/ 272 h 276"/>
                  <a:gd name="T12" fmla="*/ 173 w 182"/>
                  <a:gd name="T13" fmla="*/ 218 h 276"/>
                  <a:gd name="T14" fmla="*/ 84 w 182"/>
                  <a:gd name="T15" fmla="*/ 24 h 276"/>
                  <a:gd name="T16" fmla="*/ 47 w 182"/>
                  <a:gd name="T1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276">
                    <a:moveTo>
                      <a:pt x="47" y="0"/>
                    </a:moveTo>
                    <a:cubicBezTo>
                      <a:pt x="41" y="0"/>
                      <a:pt x="35" y="1"/>
                      <a:pt x="30" y="4"/>
                    </a:cubicBezTo>
                    <a:cubicBezTo>
                      <a:pt x="9" y="13"/>
                      <a:pt x="0" y="38"/>
                      <a:pt x="10" y="58"/>
                    </a:cubicBezTo>
                    <a:cubicBezTo>
                      <a:pt x="98" y="252"/>
                      <a:pt x="98" y="252"/>
                      <a:pt x="98" y="252"/>
                    </a:cubicBezTo>
                    <a:cubicBezTo>
                      <a:pt x="105" y="266"/>
                      <a:pt x="120" y="276"/>
                      <a:pt x="136" y="276"/>
                    </a:cubicBezTo>
                    <a:cubicBezTo>
                      <a:pt x="142" y="276"/>
                      <a:pt x="147" y="275"/>
                      <a:pt x="153" y="272"/>
                    </a:cubicBezTo>
                    <a:cubicBezTo>
                      <a:pt x="173" y="263"/>
                      <a:pt x="182" y="238"/>
                      <a:pt x="173" y="218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78" y="9"/>
                      <a:pt x="63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5FE72574-5F93-405F-A6EA-0760A40E5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438" y="3382963"/>
                <a:ext cx="520700" cy="823913"/>
              </a:xfrm>
              <a:custGeom>
                <a:avLst/>
                <a:gdLst>
                  <a:gd name="T0" fmla="*/ 43 w 174"/>
                  <a:gd name="T1" fmla="*/ 0 h 276"/>
                  <a:gd name="T2" fmla="*/ 25 w 174"/>
                  <a:gd name="T3" fmla="*/ 4 h 276"/>
                  <a:gd name="T4" fmla="*/ 4 w 174"/>
                  <a:gd name="T5" fmla="*/ 27 h 276"/>
                  <a:gd name="T6" fmla="*/ 5 w 174"/>
                  <a:gd name="T7" fmla="*/ 58 h 276"/>
                  <a:gd name="T8" fmla="*/ 94 w 174"/>
                  <a:gd name="T9" fmla="*/ 252 h 276"/>
                  <a:gd name="T10" fmla="*/ 131 w 174"/>
                  <a:gd name="T11" fmla="*/ 276 h 276"/>
                  <a:gd name="T12" fmla="*/ 149 w 174"/>
                  <a:gd name="T13" fmla="*/ 272 h 276"/>
                  <a:gd name="T14" fmla="*/ 170 w 174"/>
                  <a:gd name="T15" fmla="*/ 249 h 276"/>
                  <a:gd name="T16" fmla="*/ 169 w 174"/>
                  <a:gd name="T17" fmla="*/ 218 h 276"/>
                  <a:gd name="T18" fmla="*/ 80 w 174"/>
                  <a:gd name="T19" fmla="*/ 24 h 276"/>
                  <a:gd name="T20" fmla="*/ 43 w 174"/>
                  <a:gd name="T2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4" h="276">
                    <a:moveTo>
                      <a:pt x="43" y="0"/>
                    </a:moveTo>
                    <a:cubicBezTo>
                      <a:pt x="37" y="0"/>
                      <a:pt x="31" y="1"/>
                      <a:pt x="25" y="4"/>
                    </a:cubicBezTo>
                    <a:cubicBezTo>
                      <a:pt x="15" y="9"/>
                      <a:pt x="8" y="17"/>
                      <a:pt x="4" y="27"/>
                    </a:cubicBezTo>
                    <a:cubicBezTo>
                      <a:pt x="0" y="37"/>
                      <a:pt x="1" y="48"/>
                      <a:pt x="5" y="58"/>
                    </a:cubicBezTo>
                    <a:cubicBezTo>
                      <a:pt x="94" y="252"/>
                      <a:pt x="94" y="252"/>
                      <a:pt x="94" y="252"/>
                    </a:cubicBezTo>
                    <a:cubicBezTo>
                      <a:pt x="101" y="267"/>
                      <a:pt x="115" y="276"/>
                      <a:pt x="131" y="276"/>
                    </a:cubicBezTo>
                    <a:cubicBezTo>
                      <a:pt x="137" y="276"/>
                      <a:pt x="143" y="275"/>
                      <a:pt x="149" y="272"/>
                    </a:cubicBezTo>
                    <a:cubicBezTo>
                      <a:pt x="158" y="268"/>
                      <a:pt x="166" y="260"/>
                      <a:pt x="170" y="249"/>
                    </a:cubicBezTo>
                    <a:cubicBezTo>
                      <a:pt x="174" y="239"/>
                      <a:pt x="173" y="228"/>
                      <a:pt x="169" y="218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73" y="10"/>
                      <a:pt x="5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5407A554-42CA-4C8C-9E00-F209AE34E09C}"/>
              </a:ext>
            </a:extLst>
          </p:cNvPr>
          <p:cNvGrpSpPr/>
          <p:nvPr/>
        </p:nvGrpSpPr>
        <p:grpSpPr>
          <a:xfrm>
            <a:off x="4762588" y="3390304"/>
            <a:ext cx="925309" cy="925309"/>
            <a:chOff x="4762588" y="3390304"/>
            <a:chExt cx="925309" cy="925309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83272D94-E2C1-4FEA-8240-75F313C67DF9}"/>
                </a:ext>
              </a:extLst>
            </p:cNvPr>
            <p:cNvSpPr/>
            <p:nvPr/>
          </p:nvSpPr>
          <p:spPr>
            <a:xfrm>
              <a:off x="4762588" y="3390304"/>
              <a:ext cx="925309" cy="925309"/>
            </a:xfrm>
            <a:prstGeom prst="ellipse">
              <a:avLst/>
            </a:prstGeom>
            <a:solidFill>
              <a:srgbClr val="00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54545A29-5B2A-43ED-A39A-018DF7A85FC5}"/>
                </a:ext>
              </a:extLst>
            </p:cNvPr>
            <p:cNvGrpSpPr/>
            <p:nvPr/>
          </p:nvGrpSpPr>
          <p:grpSpPr>
            <a:xfrm>
              <a:off x="5014287" y="3497920"/>
              <a:ext cx="430564" cy="744496"/>
              <a:chOff x="7864475" y="2214563"/>
              <a:chExt cx="1406526" cy="2432051"/>
            </a:xfrm>
            <a:solidFill>
              <a:schemeClr val="bg1"/>
            </a:solidFill>
          </p:grpSpPr>
          <p:sp>
            <p:nvSpPr>
              <p:cNvPr id="39" name="Oval 13">
                <a:extLst>
                  <a:ext uri="{FF2B5EF4-FFF2-40B4-BE49-F238E27FC236}">
                    <a16:creationId xmlns:a16="http://schemas.microsoft.com/office/drawing/2014/main" id="{F7D17C30-93D1-4CF8-BB8F-2C04B345A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4338" y="2214563"/>
                <a:ext cx="498475" cy="501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14">
                <a:extLst>
                  <a:ext uri="{FF2B5EF4-FFF2-40B4-BE49-F238E27FC236}">
                    <a16:creationId xmlns:a16="http://schemas.microsoft.com/office/drawing/2014/main" id="{E767009E-C11D-43C3-A4EF-F5C02A685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8063" y="2214563"/>
                <a:ext cx="498475" cy="501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49E6A15B-9EA0-49AB-8D6A-2C450D0D4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5988" y="2713038"/>
                <a:ext cx="735013" cy="1930400"/>
              </a:xfrm>
              <a:custGeom>
                <a:avLst/>
                <a:gdLst>
                  <a:gd name="T0" fmla="*/ 213 w 246"/>
                  <a:gd name="T1" fmla="*/ 292 h 646"/>
                  <a:gd name="T2" fmla="*/ 215 w 246"/>
                  <a:gd name="T3" fmla="*/ 292 h 646"/>
                  <a:gd name="T4" fmla="*/ 243 w 246"/>
                  <a:gd name="T5" fmla="*/ 258 h 646"/>
                  <a:gd name="T6" fmla="*/ 209 w 246"/>
                  <a:gd name="T7" fmla="*/ 33 h 646"/>
                  <a:gd name="T8" fmla="*/ 174 w 246"/>
                  <a:gd name="T9" fmla="*/ 0 h 646"/>
                  <a:gd name="T10" fmla="*/ 173 w 246"/>
                  <a:gd name="T11" fmla="*/ 0 h 646"/>
                  <a:gd name="T12" fmla="*/ 114 w 246"/>
                  <a:gd name="T13" fmla="*/ 19 h 646"/>
                  <a:gd name="T14" fmla="*/ 55 w 246"/>
                  <a:gd name="T15" fmla="*/ 0 h 646"/>
                  <a:gd name="T16" fmla="*/ 54 w 246"/>
                  <a:gd name="T17" fmla="*/ 0 h 646"/>
                  <a:gd name="T18" fmla="*/ 19 w 246"/>
                  <a:gd name="T19" fmla="*/ 33 h 646"/>
                  <a:gd name="T20" fmla="*/ 0 w 246"/>
                  <a:gd name="T21" fmla="*/ 156 h 646"/>
                  <a:gd name="T22" fmla="*/ 14 w 246"/>
                  <a:gd name="T23" fmla="*/ 155 h 646"/>
                  <a:gd name="T24" fmla="*/ 100 w 246"/>
                  <a:gd name="T25" fmla="*/ 241 h 646"/>
                  <a:gd name="T26" fmla="*/ 81 w 246"/>
                  <a:gd name="T27" fmla="*/ 295 h 646"/>
                  <a:gd name="T28" fmla="*/ 112 w 246"/>
                  <a:gd name="T29" fmla="*/ 356 h 646"/>
                  <a:gd name="T30" fmla="*/ 107 w 246"/>
                  <a:gd name="T31" fmla="*/ 467 h 646"/>
                  <a:gd name="T32" fmla="*/ 78 w 246"/>
                  <a:gd name="T33" fmla="*/ 505 h 646"/>
                  <a:gd name="T34" fmla="*/ 67 w 246"/>
                  <a:gd name="T35" fmla="*/ 621 h 646"/>
                  <a:gd name="T36" fmla="*/ 103 w 246"/>
                  <a:gd name="T37" fmla="*/ 646 h 646"/>
                  <a:gd name="T38" fmla="*/ 125 w 246"/>
                  <a:gd name="T39" fmla="*/ 646 h 646"/>
                  <a:gd name="T40" fmla="*/ 162 w 246"/>
                  <a:gd name="T41" fmla="*/ 612 h 646"/>
                  <a:gd name="T42" fmla="*/ 175 w 246"/>
                  <a:gd name="T43" fmla="*/ 412 h 646"/>
                  <a:gd name="T44" fmla="*/ 217 w 246"/>
                  <a:gd name="T45" fmla="*/ 409 h 646"/>
                  <a:gd name="T46" fmla="*/ 236 w 246"/>
                  <a:gd name="T47" fmla="*/ 387 h 646"/>
                  <a:gd name="T48" fmla="*/ 213 w 246"/>
                  <a:gd name="T49" fmla="*/ 292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6" h="646">
                    <a:moveTo>
                      <a:pt x="213" y="292"/>
                    </a:moveTo>
                    <a:cubicBezTo>
                      <a:pt x="215" y="292"/>
                      <a:pt x="215" y="292"/>
                      <a:pt x="215" y="292"/>
                    </a:cubicBezTo>
                    <a:cubicBezTo>
                      <a:pt x="232" y="292"/>
                      <a:pt x="246" y="276"/>
                      <a:pt x="243" y="258"/>
                    </a:cubicBezTo>
                    <a:cubicBezTo>
                      <a:pt x="209" y="33"/>
                      <a:pt x="209" y="33"/>
                      <a:pt x="209" y="33"/>
                    </a:cubicBezTo>
                    <a:cubicBezTo>
                      <a:pt x="207" y="15"/>
                      <a:pt x="192" y="1"/>
                      <a:pt x="174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56" y="11"/>
                      <a:pt x="136" y="19"/>
                      <a:pt x="114" y="19"/>
                    </a:cubicBezTo>
                    <a:cubicBezTo>
                      <a:pt x="91" y="19"/>
                      <a:pt x="72" y="12"/>
                      <a:pt x="5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36" y="1"/>
                      <a:pt x="21" y="16"/>
                      <a:pt x="19" y="3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4" y="155"/>
                      <a:pt x="9" y="155"/>
                      <a:pt x="14" y="155"/>
                    </a:cubicBezTo>
                    <a:cubicBezTo>
                      <a:pt x="61" y="155"/>
                      <a:pt x="100" y="193"/>
                      <a:pt x="100" y="241"/>
                    </a:cubicBezTo>
                    <a:cubicBezTo>
                      <a:pt x="100" y="262"/>
                      <a:pt x="92" y="280"/>
                      <a:pt x="81" y="295"/>
                    </a:cubicBezTo>
                    <a:cubicBezTo>
                      <a:pt x="101" y="304"/>
                      <a:pt x="114" y="327"/>
                      <a:pt x="112" y="356"/>
                    </a:cubicBezTo>
                    <a:cubicBezTo>
                      <a:pt x="107" y="467"/>
                      <a:pt x="107" y="467"/>
                      <a:pt x="107" y="467"/>
                    </a:cubicBezTo>
                    <a:cubicBezTo>
                      <a:pt x="106" y="485"/>
                      <a:pt x="95" y="499"/>
                      <a:pt x="78" y="505"/>
                    </a:cubicBezTo>
                    <a:cubicBezTo>
                      <a:pt x="67" y="621"/>
                      <a:pt x="67" y="621"/>
                      <a:pt x="67" y="621"/>
                    </a:cubicBezTo>
                    <a:cubicBezTo>
                      <a:pt x="72" y="636"/>
                      <a:pt x="86" y="646"/>
                      <a:pt x="103" y="646"/>
                    </a:cubicBezTo>
                    <a:cubicBezTo>
                      <a:pt x="125" y="646"/>
                      <a:pt x="125" y="646"/>
                      <a:pt x="125" y="646"/>
                    </a:cubicBezTo>
                    <a:cubicBezTo>
                      <a:pt x="145" y="646"/>
                      <a:pt x="160" y="632"/>
                      <a:pt x="162" y="612"/>
                    </a:cubicBezTo>
                    <a:cubicBezTo>
                      <a:pt x="175" y="412"/>
                      <a:pt x="175" y="412"/>
                      <a:pt x="175" y="412"/>
                    </a:cubicBezTo>
                    <a:cubicBezTo>
                      <a:pt x="217" y="409"/>
                      <a:pt x="217" y="409"/>
                      <a:pt x="217" y="409"/>
                    </a:cubicBezTo>
                    <a:cubicBezTo>
                      <a:pt x="228" y="408"/>
                      <a:pt x="237" y="399"/>
                      <a:pt x="236" y="387"/>
                    </a:cubicBezTo>
                    <a:lnTo>
                      <a:pt x="213" y="2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0F94DED-2DDB-46DD-9080-80278FA5B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2705101"/>
                <a:ext cx="715963" cy="1941513"/>
              </a:xfrm>
              <a:custGeom>
                <a:avLst/>
                <a:gdLst>
                  <a:gd name="T0" fmla="*/ 175 w 240"/>
                  <a:gd name="T1" fmla="*/ 508 h 650"/>
                  <a:gd name="T2" fmla="*/ 146 w 240"/>
                  <a:gd name="T3" fmla="*/ 470 h 650"/>
                  <a:gd name="T4" fmla="*/ 141 w 240"/>
                  <a:gd name="T5" fmla="*/ 359 h 650"/>
                  <a:gd name="T6" fmla="*/ 172 w 240"/>
                  <a:gd name="T7" fmla="*/ 298 h 650"/>
                  <a:gd name="T8" fmla="*/ 153 w 240"/>
                  <a:gd name="T9" fmla="*/ 244 h 650"/>
                  <a:gd name="T10" fmla="*/ 208 w 240"/>
                  <a:gd name="T11" fmla="*/ 164 h 650"/>
                  <a:gd name="T12" fmla="*/ 228 w 240"/>
                  <a:gd name="T13" fmla="*/ 33 h 650"/>
                  <a:gd name="T14" fmla="*/ 240 w 240"/>
                  <a:gd name="T15" fmla="*/ 5 h 650"/>
                  <a:gd name="T16" fmla="*/ 224 w 240"/>
                  <a:gd name="T17" fmla="*/ 2 h 650"/>
                  <a:gd name="T18" fmla="*/ 202 w 240"/>
                  <a:gd name="T19" fmla="*/ 0 h 650"/>
                  <a:gd name="T20" fmla="*/ 141 w 240"/>
                  <a:gd name="T21" fmla="*/ 21 h 650"/>
                  <a:gd name="T22" fmla="*/ 79 w 240"/>
                  <a:gd name="T23" fmla="*/ 0 h 650"/>
                  <a:gd name="T24" fmla="*/ 58 w 240"/>
                  <a:gd name="T25" fmla="*/ 2 h 650"/>
                  <a:gd name="T26" fmla="*/ 1 w 240"/>
                  <a:gd name="T27" fmla="*/ 66 h 650"/>
                  <a:gd name="T28" fmla="*/ 13 w 240"/>
                  <a:gd name="T29" fmla="*/ 260 h 650"/>
                  <a:gd name="T30" fmla="*/ 60 w 240"/>
                  <a:gd name="T31" fmla="*/ 305 h 650"/>
                  <a:gd name="T32" fmla="*/ 64 w 240"/>
                  <a:gd name="T33" fmla="*/ 305 h 650"/>
                  <a:gd name="T34" fmla="*/ 83 w 240"/>
                  <a:gd name="T35" fmla="*/ 606 h 650"/>
                  <a:gd name="T36" fmla="*/ 121 w 240"/>
                  <a:gd name="T37" fmla="*/ 650 h 650"/>
                  <a:gd name="T38" fmla="*/ 160 w 240"/>
                  <a:gd name="T39" fmla="*/ 650 h 650"/>
                  <a:gd name="T40" fmla="*/ 186 w 240"/>
                  <a:gd name="T41" fmla="*/ 638 h 650"/>
                  <a:gd name="T42" fmla="*/ 185 w 240"/>
                  <a:gd name="T43" fmla="*/ 631 h 650"/>
                  <a:gd name="T44" fmla="*/ 175 w 240"/>
                  <a:gd name="T45" fmla="*/ 508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0" h="650">
                    <a:moveTo>
                      <a:pt x="175" y="508"/>
                    </a:moveTo>
                    <a:cubicBezTo>
                      <a:pt x="159" y="503"/>
                      <a:pt x="146" y="488"/>
                      <a:pt x="146" y="470"/>
                    </a:cubicBezTo>
                    <a:cubicBezTo>
                      <a:pt x="141" y="359"/>
                      <a:pt x="141" y="359"/>
                      <a:pt x="141" y="359"/>
                    </a:cubicBezTo>
                    <a:cubicBezTo>
                      <a:pt x="139" y="330"/>
                      <a:pt x="151" y="308"/>
                      <a:pt x="172" y="298"/>
                    </a:cubicBezTo>
                    <a:cubicBezTo>
                      <a:pt x="160" y="283"/>
                      <a:pt x="153" y="264"/>
                      <a:pt x="153" y="244"/>
                    </a:cubicBezTo>
                    <a:cubicBezTo>
                      <a:pt x="153" y="208"/>
                      <a:pt x="176" y="177"/>
                      <a:pt x="208" y="164"/>
                    </a:cubicBezTo>
                    <a:cubicBezTo>
                      <a:pt x="228" y="33"/>
                      <a:pt x="228" y="33"/>
                      <a:pt x="228" y="33"/>
                    </a:cubicBezTo>
                    <a:cubicBezTo>
                      <a:pt x="229" y="23"/>
                      <a:pt x="234" y="13"/>
                      <a:pt x="240" y="5"/>
                    </a:cubicBezTo>
                    <a:cubicBezTo>
                      <a:pt x="235" y="4"/>
                      <a:pt x="229" y="2"/>
                      <a:pt x="224" y="2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185" y="14"/>
                      <a:pt x="164" y="21"/>
                      <a:pt x="141" y="21"/>
                    </a:cubicBezTo>
                    <a:cubicBezTo>
                      <a:pt x="117" y="21"/>
                      <a:pt x="96" y="14"/>
                      <a:pt x="79" y="0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25" y="4"/>
                      <a:pt x="0" y="33"/>
                      <a:pt x="1" y="66"/>
                    </a:cubicBezTo>
                    <a:cubicBezTo>
                      <a:pt x="13" y="260"/>
                      <a:pt x="13" y="260"/>
                      <a:pt x="13" y="260"/>
                    </a:cubicBezTo>
                    <a:cubicBezTo>
                      <a:pt x="15" y="285"/>
                      <a:pt x="35" y="305"/>
                      <a:pt x="60" y="305"/>
                    </a:cubicBezTo>
                    <a:cubicBezTo>
                      <a:pt x="64" y="305"/>
                      <a:pt x="64" y="305"/>
                      <a:pt x="64" y="305"/>
                    </a:cubicBezTo>
                    <a:cubicBezTo>
                      <a:pt x="83" y="606"/>
                      <a:pt x="83" y="606"/>
                      <a:pt x="83" y="606"/>
                    </a:cubicBezTo>
                    <a:cubicBezTo>
                      <a:pt x="85" y="635"/>
                      <a:pt x="101" y="650"/>
                      <a:pt x="121" y="650"/>
                    </a:cubicBezTo>
                    <a:cubicBezTo>
                      <a:pt x="160" y="650"/>
                      <a:pt x="160" y="650"/>
                      <a:pt x="160" y="650"/>
                    </a:cubicBezTo>
                    <a:cubicBezTo>
                      <a:pt x="171" y="650"/>
                      <a:pt x="180" y="646"/>
                      <a:pt x="186" y="638"/>
                    </a:cubicBezTo>
                    <a:cubicBezTo>
                      <a:pt x="185" y="635"/>
                      <a:pt x="185" y="634"/>
                      <a:pt x="185" y="631"/>
                    </a:cubicBezTo>
                    <a:lnTo>
                      <a:pt x="175" y="5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47E92B68-3049-42E8-B232-24E3AFCE7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5650" y="3227388"/>
                <a:ext cx="411163" cy="4127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A2DC4135-F613-439C-BF0D-E46E0F3AE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5963" y="3633788"/>
                <a:ext cx="488950" cy="1009650"/>
              </a:xfrm>
              <a:custGeom>
                <a:avLst/>
                <a:gdLst>
                  <a:gd name="T0" fmla="*/ 158 w 164"/>
                  <a:gd name="T1" fmla="*/ 158 h 338"/>
                  <a:gd name="T2" fmla="*/ 163 w 164"/>
                  <a:gd name="T3" fmla="*/ 47 h 338"/>
                  <a:gd name="T4" fmla="*/ 134 w 164"/>
                  <a:gd name="T5" fmla="*/ 0 h 338"/>
                  <a:gd name="T6" fmla="*/ 82 w 164"/>
                  <a:gd name="T7" fmla="*/ 18 h 338"/>
                  <a:gd name="T8" fmla="*/ 31 w 164"/>
                  <a:gd name="T9" fmla="*/ 0 h 338"/>
                  <a:gd name="T10" fmla="*/ 31 w 164"/>
                  <a:gd name="T11" fmla="*/ 0 h 338"/>
                  <a:gd name="T12" fmla="*/ 1 w 164"/>
                  <a:gd name="T13" fmla="*/ 47 h 338"/>
                  <a:gd name="T14" fmla="*/ 6 w 164"/>
                  <a:gd name="T15" fmla="*/ 158 h 338"/>
                  <a:gd name="T16" fmla="*/ 31 w 164"/>
                  <a:gd name="T17" fmla="*/ 181 h 338"/>
                  <a:gd name="T18" fmla="*/ 33 w 164"/>
                  <a:gd name="T19" fmla="*/ 181 h 338"/>
                  <a:gd name="T20" fmla="*/ 46 w 164"/>
                  <a:gd name="T21" fmla="*/ 317 h 338"/>
                  <a:gd name="T22" fmla="*/ 69 w 164"/>
                  <a:gd name="T23" fmla="*/ 338 h 338"/>
                  <a:gd name="T24" fmla="*/ 95 w 164"/>
                  <a:gd name="T25" fmla="*/ 338 h 338"/>
                  <a:gd name="T26" fmla="*/ 118 w 164"/>
                  <a:gd name="T27" fmla="*/ 317 h 338"/>
                  <a:gd name="T28" fmla="*/ 130 w 164"/>
                  <a:gd name="T29" fmla="*/ 181 h 338"/>
                  <a:gd name="T30" fmla="*/ 133 w 164"/>
                  <a:gd name="T31" fmla="*/ 181 h 338"/>
                  <a:gd name="T32" fmla="*/ 158 w 164"/>
                  <a:gd name="T33" fmla="*/ 15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38">
                    <a:moveTo>
                      <a:pt x="158" y="158"/>
                    </a:moveTo>
                    <a:cubicBezTo>
                      <a:pt x="163" y="47"/>
                      <a:pt x="163" y="47"/>
                      <a:pt x="163" y="47"/>
                    </a:cubicBezTo>
                    <a:cubicBezTo>
                      <a:pt x="164" y="24"/>
                      <a:pt x="155" y="4"/>
                      <a:pt x="134" y="0"/>
                    </a:cubicBezTo>
                    <a:cubicBezTo>
                      <a:pt x="119" y="11"/>
                      <a:pt x="102" y="18"/>
                      <a:pt x="82" y="18"/>
                    </a:cubicBezTo>
                    <a:cubicBezTo>
                      <a:pt x="63" y="18"/>
                      <a:pt x="45" y="11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9" y="4"/>
                      <a:pt x="0" y="24"/>
                      <a:pt x="1" y="47"/>
                    </a:cubicBezTo>
                    <a:cubicBezTo>
                      <a:pt x="6" y="158"/>
                      <a:pt x="6" y="158"/>
                      <a:pt x="6" y="158"/>
                    </a:cubicBezTo>
                    <a:cubicBezTo>
                      <a:pt x="7" y="171"/>
                      <a:pt x="18" y="181"/>
                      <a:pt x="31" y="181"/>
                    </a:cubicBezTo>
                    <a:cubicBezTo>
                      <a:pt x="33" y="181"/>
                      <a:pt x="33" y="181"/>
                      <a:pt x="33" y="181"/>
                    </a:cubicBezTo>
                    <a:cubicBezTo>
                      <a:pt x="46" y="317"/>
                      <a:pt x="46" y="317"/>
                      <a:pt x="46" y="317"/>
                    </a:cubicBezTo>
                    <a:cubicBezTo>
                      <a:pt x="47" y="328"/>
                      <a:pt x="56" y="338"/>
                      <a:pt x="69" y="338"/>
                    </a:cubicBezTo>
                    <a:cubicBezTo>
                      <a:pt x="95" y="338"/>
                      <a:pt x="95" y="338"/>
                      <a:pt x="95" y="338"/>
                    </a:cubicBezTo>
                    <a:cubicBezTo>
                      <a:pt x="106" y="338"/>
                      <a:pt x="116" y="328"/>
                      <a:pt x="118" y="317"/>
                    </a:cubicBezTo>
                    <a:cubicBezTo>
                      <a:pt x="130" y="181"/>
                      <a:pt x="130" y="181"/>
                      <a:pt x="130" y="181"/>
                    </a:cubicBezTo>
                    <a:cubicBezTo>
                      <a:pt x="133" y="181"/>
                      <a:pt x="133" y="181"/>
                      <a:pt x="133" y="181"/>
                    </a:cubicBezTo>
                    <a:cubicBezTo>
                      <a:pt x="147" y="181"/>
                      <a:pt x="158" y="171"/>
                      <a:pt x="158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245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1 -3.7037E-6 L -3.95833E-6 -3.7037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  <p:bldP spid="10" grpId="0"/>
      <p:bldP spid="23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>
            <a:extLst>
              <a:ext uri="{FF2B5EF4-FFF2-40B4-BE49-F238E27FC236}">
                <a16:creationId xmlns:a16="http://schemas.microsoft.com/office/drawing/2014/main" id="{B44CB835-DBF5-492F-8A4C-895F954A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25"/>
          <a:stretch/>
        </p:blipFill>
        <p:spPr>
          <a:xfrm>
            <a:off x="1524" y="0"/>
            <a:ext cx="12188952" cy="298832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9B8FD2C-A2DC-4DC2-9047-45EACF6C6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7883093" y="2640210"/>
            <a:ext cx="3328952" cy="4217754"/>
            <a:chOff x="7883093" y="2640210"/>
            <a:chExt cx="3328952" cy="4217754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E80FB64-0D48-4B6A-BB20-1E0DDB1D211A}"/>
                </a:ext>
              </a:extLst>
            </p:cNvPr>
            <p:cNvSpPr/>
            <p:nvPr/>
          </p:nvSpPr>
          <p:spPr>
            <a:xfrm>
              <a:off x="7883093" y="3068960"/>
              <a:ext cx="3328952" cy="3789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3 Rectángulo">
              <a:extLst>
                <a:ext uri="{FF2B5EF4-FFF2-40B4-BE49-F238E27FC236}">
                  <a16:creationId xmlns:a16="http://schemas.microsoft.com/office/drawing/2014/main" id="{6188555F-FB9A-4EA0-8C96-FE4EAD7F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0618" y="3696184"/>
              <a:ext cx="2808313" cy="40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DABE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EDUCACIÓN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F7003F72-4496-4E2F-89AF-30873BF0376E}"/>
                </a:ext>
              </a:extLst>
            </p:cNvPr>
            <p:cNvSpPr/>
            <p:nvPr/>
          </p:nvSpPr>
          <p:spPr>
            <a:xfrm>
              <a:off x="9084311" y="2640210"/>
              <a:ext cx="942564" cy="942564"/>
            </a:xfrm>
            <a:prstGeom prst="ellipse">
              <a:avLst/>
            </a:prstGeom>
            <a:solidFill>
              <a:srgbClr val="2DAB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3 Rectángulo">
              <a:extLst>
                <a:ext uri="{FF2B5EF4-FFF2-40B4-BE49-F238E27FC236}">
                  <a16:creationId xmlns:a16="http://schemas.microsoft.com/office/drawing/2014/main" id="{A5055E17-5D26-4E60-AEA8-06EC9CF6A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8088" y="4277841"/>
              <a:ext cx="2952328" cy="238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U. ESCOLARES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CAPACITACIÓN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CENTROS DE ATENCIÓN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BECAS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PROGRAMA ENDEUDAMIENTO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PROGRAMA JUBILADOS</a:t>
              </a: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93CB17CB-F025-4232-8D7F-28057B81F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8466" y="2839855"/>
              <a:ext cx="434253" cy="533083"/>
            </a:xfrm>
            <a:custGeom>
              <a:avLst/>
              <a:gdLst>
                <a:gd name="T0" fmla="*/ 307 w 307"/>
                <a:gd name="T1" fmla="*/ 55 h 379"/>
                <a:gd name="T2" fmla="*/ 307 w 307"/>
                <a:gd name="T3" fmla="*/ 379 h 379"/>
                <a:gd name="T4" fmla="*/ 64 w 307"/>
                <a:gd name="T5" fmla="*/ 379 h 379"/>
                <a:gd name="T6" fmla="*/ 0 w 307"/>
                <a:gd name="T7" fmla="*/ 317 h 379"/>
                <a:gd name="T8" fmla="*/ 0 w 307"/>
                <a:gd name="T9" fmla="*/ 37 h 379"/>
                <a:gd name="T10" fmla="*/ 37 w 307"/>
                <a:gd name="T11" fmla="*/ 0 h 379"/>
                <a:gd name="T12" fmla="*/ 261 w 307"/>
                <a:gd name="T13" fmla="*/ 0 h 379"/>
                <a:gd name="T14" fmla="*/ 261 w 307"/>
                <a:gd name="T15" fmla="*/ 279 h 379"/>
                <a:gd name="T16" fmla="*/ 64 w 307"/>
                <a:gd name="T17" fmla="*/ 279 h 379"/>
                <a:gd name="T18" fmla="*/ 22 w 307"/>
                <a:gd name="T19" fmla="*/ 316 h 379"/>
                <a:gd name="T20" fmla="*/ 22 w 307"/>
                <a:gd name="T21" fmla="*/ 317 h 379"/>
                <a:gd name="T22" fmla="*/ 64 w 307"/>
                <a:gd name="T23" fmla="*/ 357 h 379"/>
                <a:gd name="T24" fmla="*/ 290 w 307"/>
                <a:gd name="T25" fmla="*/ 357 h 379"/>
                <a:gd name="T26" fmla="*/ 290 w 307"/>
                <a:gd name="T27" fmla="*/ 55 h 379"/>
                <a:gd name="T28" fmla="*/ 307 w 307"/>
                <a:gd name="T29" fmla="*/ 55 h 379"/>
                <a:gd name="T30" fmla="*/ 261 w 307"/>
                <a:gd name="T31" fmla="*/ 309 h 379"/>
                <a:gd name="T32" fmla="*/ 67 w 307"/>
                <a:gd name="T33" fmla="*/ 309 h 379"/>
                <a:gd name="T34" fmla="*/ 56 w 307"/>
                <a:gd name="T35" fmla="*/ 317 h 379"/>
                <a:gd name="T36" fmla="*/ 67 w 307"/>
                <a:gd name="T37" fmla="*/ 326 h 379"/>
                <a:gd name="T38" fmla="*/ 261 w 307"/>
                <a:gd name="T39" fmla="*/ 326 h 379"/>
                <a:gd name="T40" fmla="*/ 261 w 307"/>
                <a:gd name="T41" fmla="*/ 30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379">
                  <a:moveTo>
                    <a:pt x="307" y="55"/>
                  </a:moveTo>
                  <a:cubicBezTo>
                    <a:pt x="307" y="379"/>
                    <a:pt x="307" y="379"/>
                    <a:pt x="307" y="379"/>
                  </a:cubicBezTo>
                  <a:cubicBezTo>
                    <a:pt x="64" y="379"/>
                    <a:pt x="64" y="379"/>
                    <a:pt x="64" y="379"/>
                  </a:cubicBezTo>
                  <a:cubicBezTo>
                    <a:pt x="29" y="379"/>
                    <a:pt x="0" y="354"/>
                    <a:pt x="0" y="31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0"/>
                    <a:pt x="37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61" y="279"/>
                    <a:pt x="261" y="279"/>
                    <a:pt x="261" y="279"/>
                  </a:cubicBezTo>
                  <a:cubicBezTo>
                    <a:pt x="64" y="279"/>
                    <a:pt x="64" y="279"/>
                    <a:pt x="64" y="279"/>
                  </a:cubicBezTo>
                  <a:cubicBezTo>
                    <a:pt x="40" y="279"/>
                    <a:pt x="22" y="292"/>
                    <a:pt x="22" y="316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2" y="341"/>
                    <a:pt x="40" y="357"/>
                    <a:pt x="64" y="357"/>
                  </a:cubicBezTo>
                  <a:cubicBezTo>
                    <a:pt x="290" y="357"/>
                    <a:pt x="290" y="357"/>
                    <a:pt x="290" y="357"/>
                  </a:cubicBezTo>
                  <a:cubicBezTo>
                    <a:pt x="290" y="55"/>
                    <a:pt x="290" y="55"/>
                    <a:pt x="290" y="55"/>
                  </a:cubicBezTo>
                  <a:lnTo>
                    <a:pt x="307" y="55"/>
                  </a:lnTo>
                  <a:close/>
                  <a:moveTo>
                    <a:pt x="261" y="309"/>
                  </a:moveTo>
                  <a:cubicBezTo>
                    <a:pt x="67" y="309"/>
                    <a:pt x="67" y="309"/>
                    <a:pt x="67" y="309"/>
                  </a:cubicBezTo>
                  <a:cubicBezTo>
                    <a:pt x="61" y="309"/>
                    <a:pt x="56" y="312"/>
                    <a:pt x="56" y="317"/>
                  </a:cubicBezTo>
                  <a:cubicBezTo>
                    <a:pt x="56" y="323"/>
                    <a:pt x="61" y="326"/>
                    <a:pt x="67" y="326"/>
                  </a:cubicBezTo>
                  <a:cubicBezTo>
                    <a:pt x="261" y="326"/>
                    <a:pt x="261" y="326"/>
                    <a:pt x="261" y="326"/>
                  </a:cubicBezTo>
                  <a:lnTo>
                    <a:pt x="261" y="3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979955" y="2640210"/>
            <a:ext cx="3328952" cy="4217754"/>
            <a:chOff x="979955" y="2640210"/>
            <a:chExt cx="3328952" cy="421775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A49A7C42-8158-4B82-92F0-2950E478BC2A}"/>
                </a:ext>
              </a:extLst>
            </p:cNvPr>
            <p:cNvSpPr/>
            <p:nvPr/>
          </p:nvSpPr>
          <p:spPr>
            <a:xfrm>
              <a:off x="979955" y="3068960"/>
              <a:ext cx="3328952" cy="3789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3 Rectángulo">
              <a:extLst>
                <a:ext uri="{FF2B5EF4-FFF2-40B4-BE49-F238E27FC236}">
                  <a16:creationId xmlns:a16="http://schemas.microsoft.com/office/drawing/2014/main" id="{4FE57E98-B922-4B45-9598-D0EA6921D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456" y="4277841"/>
              <a:ext cx="2952328" cy="1055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SEGURO DE VIDA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SEGURO DE SALUD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CONVENIOS</a:t>
              </a:r>
            </a:p>
          </p:txBody>
        </p:sp>
        <p:sp>
          <p:nvSpPr>
            <p:cNvPr id="5" name="3 Rectángulo">
              <a:extLst>
                <a:ext uri="{FF2B5EF4-FFF2-40B4-BE49-F238E27FC236}">
                  <a16:creationId xmlns:a16="http://schemas.microsoft.com/office/drawing/2014/main" id="{033EF92C-C140-4594-A548-DDD391B1A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456" y="3696184"/>
              <a:ext cx="2808313" cy="40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7B7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SALUD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82FBA22-EEDA-4CE1-BB95-3F2EA978DA06}"/>
                </a:ext>
              </a:extLst>
            </p:cNvPr>
            <p:cNvSpPr/>
            <p:nvPr/>
          </p:nvSpPr>
          <p:spPr>
            <a:xfrm>
              <a:off x="2173149" y="2640210"/>
              <a:ext cx="942564" cy="942564"/>
            </a:xfrm>
            <a:prstGeom prst="ellipse">
              <a:avLst/>
            </a:prstGeom>
            <a:solidFill>
              <a:srgbClr val="00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DF754E90-2C11-425F-A2B6-A9EADA07F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354" y="2882428"/>
              <a:ext cx="454153" cy="458128"/>
            </a:xfrm>
            <a:custGeom>
              <a:avLst/>
              <a:gdLst>
                <a:gd name="T0" fmla="*/ 242 w 242"/>
                <a:gd name="T1" fmla="*/ 157 h 245"/>
                <a:gd name="T2" fmla="*/ 237 w 242"/>
                <a:gd name="T3" fmla="*/ 163 h 245"/>
                <a:gd name="T4" fmla="*/ 161 w 242"/>
                <a:gd name="T5" fmla="*/ 163 h 245"/>
                <a:gd name="T6" fmla="*/ 161 w 242"/>
                <a:gd name="T7" fmla="*/ 239 h 245"/>
                <a:gd name="T8" fmla="*/ 155 w 242"/>
                <a:gd name="T9" fmla="*/ 245 h 245"/>
                <a:gd name="T10" fmla="*/ 87 w 242"/>
                <a:gd name="T11" fmla="*/ 245 h 245"/>
                <a:gd name="T12" fmla="*/ 81 w 242"/>
                <a:gd name="T13" fmla="*/ 239 h 245"/>
                <a:gd name="T14" fmla="*/ 81 w 242"/>
                <a:gd name="T15" fmla="*/ 163 h 245"/>
                <a:gd name="T16" fmla="*/ 6 w 242"/>
                <a:gd name="T17" fmla="*/ 163 h 245"/>
                <a:gd name="T18" fmla="*/ 0 w 242"/>
                <a:gd name="T19" fmla="*/ 157 h 245"/>
                <a:gd name="T20" fmla="*/ 0 w 242"/>
                <a:gd name="T21" fmla="*/ 87 h 245"/>
                <a:gd name="T22" fmla="*/ 6 w 242"/>
                <a:gd name="T23" fmla="*/ 82 h 245"/>
                <a:gd name="T24" fmla="*/ 81 w 242"/>
                <a:gd name="T25" fmla="*/ 82 h 245"/>
                <a:gd name="T26" fmla="*/ 81 w 242"/>
                <a:gd name="T27" fmla="*/ 5 h 245"/>
                <a:gd name="T28" fmla="*/ 87 w 242"/>
                <a:gd name="T29" fmla="*/ 0 h 245"/>
                <a:gd name="T30" fmla="*/ 155 w 242"/>
                <a:gd name="T31" fmla="*/ 0 h 245"/>
                <a:gd name="T32" fmla="*/ 161 w 242"/>
                <a:gd name="T33" fmla="*/ 5 h 245"/>
                <a:gd name="T34" fmla="*/ 161 w 242"/>
                <a:gd name="T35" fmla="*/ 82 h 245"/>
                <a:gd name="T36" fmla="*/ 237 w 242"/>
                <a:gd name="T37" fmla="*/ 82 h 245"/>
                <a:gd name="T38" fmla="*/ 242 w 242"/>
                <a:gd name="T39" fmla="*/ 87 h 245"/>
                <a:gd name="T40" fmla="*/ 242 w 242"/>
                <a:gd name="T41" fmla="*/ 15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45">
                  <a:moveTo>
                    <a:pt x="242" y="157"/>
                  </a:moveTo>
                  <a:cubicBezTo>
                    <a:pt x="242" y="160"/>
                    <a:pt x="240" y="163"/>
                    <a:pt x="237" y="163"/>
                  </a:cubicBezTo>
                  <a:cubicBezTo>
                    <a:pt x="161" y="163"/>
                    <a:pt x="161" y="163"/>
                    <a:pt x="161" y="163"/>
                  </a:cubicBezTo>
                  <a:cubicBezTo>
                    <a:pt x="161" y="239"/>
                    <a:pt x="161" y="239"/>
                    <a:pt x="161" y="239"/>
                  </a:cubicBezTo>
                  <a:cubicBezTo>
                    <a:pt x="161" y="243"/>
                    <a:pt x="159" y="245"/>
                    <a:pt x="155" y="245"/>
                  </a:cubicBezTo>
                  <a:cubicBezTo>
                    <a:pt x="87" y="245"/>
                    <a:pt x="87" y="245"/>
                    <a:pt x="87" y="245"/>
                  </a:cubicBezTo>
                  <a:cubicBezTo>
                    <a:pt x="84" y="245"/>
                    <a:pt x="81" y="243"/>
                    <a:pt x="81" y="239"/>
                  </a:cubicBezTo>
                  <a:cubicBezTo>
                    <a:pt x="81" y="163"/>
                    <a:pt x="81" y="163"/>
                    <a:pt x="81" y="163"/>
                  </a:cubicBezTo>
                  <a:cubicBezTo>
                    <a:pt x="6" y="163"/>
                    <a:pt x="6" y="163"/>
                    <a:pt x="6" y="163"/>
                  </a:cubicBezTo>
                  <a:cubicBezTo>
                    <a:pt x="3" y="163"/>
                    <a:pt x="0" y="160"/>
                    <a:pt x="0" y="15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5"/>
                    <a:pt x="2" y="82"/>
                    <a:pt x="6" y="82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1" y="2"/>
                    <a:pt x="84" y="0"/>
                    <a:pt x="87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9" y="0"/>
                    <a:pt x="161" y="2"/>
                    <a:pt x="161" y="5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237" y="82"/>
                    <a:pt x="237" y="82"/>
                    <a:pt x="237" y="82"/>
                  </a:cubicBezTo>
                  <a:cubicBezTo>
                    <a:pt x="239" y="82"/>
                    <a:pt x="242" y="84"/>
                    <a:pt x="242" y="87"/>
                  </a:cubicBezTo>
                  <a:cubicBezTo>
                    <a:pt x="242" y="157"/>
                    <a:pt x="242" y="157"/>
                    <a:pt x="242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431525" y="2640210"/>
            <a:ext cx="3328952" cy="4217754"/>
            <a:chOff x="4431525" y="2640210"/>
            <a:chExt cx="3328952" cy="4217754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D9881AE-11EE-43B3-9F11-31F8D7508781}"/>
                </a:ext>
              </a:extLst>
            </p:cNvPr>
            <p:cNvSpPr/>
            <p:nvPr/>
          </p:nvSpPr>
          <p:spPr>
            <a:xfrm>
              <a:off x="4431525" y="3068960"/>
              <a:ext cx="3328952" cy="3789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3 Rectángulo">
              <a:extLst>
                <a:ext uri="{FF2B5EF4-FFF2-40B4-BE49-F238E27FC236}">
                  <a16:creationId xmlns:a16="http://schemas.microsoft.com/office/drawing/2014/main" id="{2C0AC584-10C3-4B25-8037-55DD6BD57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70" y="3696184"/>
              <a:ext cx="2808313" cy="40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1BBA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AYUDA SOCIAL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FA823CF5-A8F5-496F-A6F2-D07926741D74}"/>
                </a:ext>
              </a:extLst>
            </p:cNvPr>
            <p:cNvSpPr/>
            <p:nvPr/>
          </p:nvSpPr>
          <p:spPr>
            <a:xfrm>
              <a:off x="5639363" y="2640210"/>
              <a:ext cx="942564" cy="942564"/>
            </a:xfrm>
            <a:prstGeom prst="ellipse">
              <a:avLst/>
            </a:prstGeom>
            <a:solidFill>
              <a:srgbClr val="21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3 Rectángulo">
              <a:extLst>
                <a:ext uri="{FF2B5EF4-FFF2-40B4-BE49-F238E27FC236}">
                  <a16:creationId xmlns:a16="http://schemas.microsoft.com/office/drawing/2014/main" id="{88AA5FE7-6D59-41FB-8CFC-F03581C90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2507" y="4277841"/>
              <a:ext cx="2952328" cy="129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PRÉSTAMOS EMPRESA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CAJA LOS HÉROES</a:t>
              </a:r>
              <a:b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PRESTAMOS Y BONOS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2636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PROGRAMA VIVIENDA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D9932B2F-22DB-4652-82A3-74B3533204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0814" y="2803371"/>
              <a:ext cx="579661" cy="568567"/>
            </a:xfrm>
            <a:custGeom>
              <a:avLst/>
              <a:gdLst>
                <a:gd name="T0" fmla="*/ 60 w 332"/>
                <a:gd name="T1" fmla="*/ 16 h 327"/>
                <a:gd name="T2" fmla="*/ 110 w 332"/>
                <a:gd name="T3" fmla="*/ 16 h 327"/>
                <a:gd name="T4" fmla="*/ 110 w 332"/>
                <a:gd name="T5" fmla="*/ 40 h 327"/>
                <a:gd name="T6" fmla="*/ 60 w 332"/>
                <a:gd name="T7" fmla="*/ 89 h 327"/>
                <a:gd name="T8" fmla="*/ 60 w 332"/>
                <a:gd name="T9" fmla="*/ 16 h 327"/>
                <a:gd name="T10" fmla="*/ 332 w 332"/>
                <a:gd name="T11" fmla="*/ 165 h 327"/>
                <a:gd name="T12" fmla="*/ 332 w 332"/>
                <a:gd name="T13" fmla="*/ 183 h 327"/>
                <a:gd name="T14" fmla="*/ 302 w 332"/>
                <a:gd name="T15" fmla="*/ 183 h 327"/>
                <a:gd name="T16" fmla="*/ 302 w 332"/>
                <a:gd name="T17" fmla="*/ 327 h 327"/>
                <a:gd name="T18" fmla="*/ 31 w 332"/>
                <a:gd name="T19" fmla="*/ 327 h 327"/>
                <a:gd name="T20" fmla="*/ 31 w 332"/>
                <a:gd name="T21" fmla="*/ 283 h 327"/>
                <a:gd name="T22" fmla="*/ 35 w 332"/>
                <a:gd name="T23" fmla="*/ 283 h 327"/>
                <a:gd name="T24" fmla="*/ 80 w 332"/>
                <a:gd name="T25" fmla="*/ 283 h 327"/>
                <a:gd name="T26" fmla="*/ 115 w 332"/>
                <a:gd name="T27" fmla="*/ 293 h 327"/>
                <a:gd name="T28" fmla="*/ 137 w 332"/>
                <a:gd name="T29" fmla="*/ 299 h 327"/>
                <a:gd name="T30" fmla="*/ 201 w 332"/>
                <a:gd name="T31" fmla="*/ 296 h 327"/>
                <a:gd name="T32" fmla="*/ 211 w 332"/>
                <a:gd name="T33" fmla="*/ 277 h 327"/>
                <a:gd name="T34" fmla="*/ 210 w 332"/>
                <a:gd name="T35" fmla="*/ 268 h 327"/>
                <a:gd name="T36" fmla="*/ 213 w 332"/>
                <a:gd name="T37" fmla="*/ 265 h 327"/>
                <a:gd name="T38" fmla="*/ 220 w 332"/>
                <a:gd name="T39" fmla="*/ 247 h 327"/>
                <a:gd name="T40" fmla="*/ 218 w 332"/>
                <a:gd name="T41" fmla="*/ 240 h 327"/>
                <a:gd name="T42" fmla="*/ 217 w 332"/>
                <a:gd name="T43" fmla="*/ 237 h 327"/>
                <a:gd name="T44" fmla="*/ 222 w 332"/>
                <a:gd name="T45" fmla="*/ 209 h 327"/>
                <a:gd name="T46" fmla="*/ 222 w 332"/>
                <a:gd name="T47" fmla="*/ 204 h 327"/>
                <a:gd name="T48" fmla="*/ 227 w 332"/>
                <a:gd name="T49" fmla="*/ 195 h 327"/>
                <a:gd name="T50" fmla="*/ 226 w 332"/>
                <a:gd name="T51" fmla="*/ 177 h 327"/>
                <a:gd name="T52" fmla="*/ 199 w 332"/>
                <a:gd name="T53" fmla="*/ 165 h 327"/>
                <a:gd name="T54" fmla="*/ 171 w 332"/>
                <a:gd name="T55" fmla="*/ 163 h 327"/>
                <a:gd name="T56" fmla="*/ 173 w 332"/>
                <a:gd name="T57" fmla="*/ 159 h 327"/>
                <a:gd name="T58" fmla="*/ 186 w 332"/>
                <a:gd name="T59" fmla="*/ 111 h 327"/>
                <a:gd name="T60" fmla="*/ 171 w 332"/>
                <a:gd name="T61" fmla="*/ 89 h 327"/>
                <a:gd name="T62" fmla="*/ 149 w 332"/>
                <a:gd name="T63" fmla="*/ 102 h 327"/>
                <a:gd name="T64" fmla="*/ 149 w 332"/>
                <a:gd name="T65" fmla="*/ 113 h 327"/>
                <a:gd name="T66" fmla="*/ 149 w 332"/>
                <a:gd name="T67" fmla="*/ 114 h 327"/>
                <a:gd name="T68" fmla="*/ 142 w 332"/>
                <a:gd name="T69" fmla="*/ 129 h 327"/>
                <a:gd name="T70" fmla="*/ 138 w 332"/>
                <a:gd name="T71" fmla="*/ 135 h 327"/>
                <a:gd name="T72" fmla="*/ 123 w 332"/>
                <a:gd name="T73" fmla="*/ 149 h 327"/>
                <a:gd name="T74" fmla="*/ 107 w 332"/>
                <a:gd name="T75" fmla="*/ 171 h 327"/>
                <a:gd name="T76" fmla="*/ 91 w 332"/>
                <a:gd name="T77" fmla="*/ 181 h 327"/>
                <a:gd name="T78" fmla="*/ 31 w 332"/>
                <a:gd name="T79" fmla="*/ 183 h 327"/>
                <a:gd name="T80" fmla="*/ 0 w 332"/>
                <a:gd name="T81" fmla="*/ 183 h 327"/>
                <a:gd name="T82" fmla="*/ 0 w 332"/>
                <a:gd name="T83" fmla="*/ 165 h 327"/>
                <a:gd name="T84" fmla="*/ 166 w 332"/>
                <a:gd name="T85" fmla="*/ 0 h 327"/>
                <a:gd name="T86" fmla="*/ 332 w 332"/>
                <a:gd name="T87" fmla="*/ 1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27">
                  <a:moveTo>
                    <a:pt x="60" y="16"/>
                  </a:moveTo>
                  <a:cubicBezTo>
                    <a:pt x="110" y="16"/>
                    <a:pt x="110" y="16"/>
                    <a:pt x="110" y="16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16"/>
                    <a:pt x="60" y="16"/>
                    <a:pt x="60" y="16"/>
                  </a:cubicBezTo>
                  <a:close/>
                  <a:moveTo>
                    <a:pt x="332" y="165"/>
                  </a:moveTo>
                  <a:cubicBezTo>
                    <a:pt x="332" y="183"/>
                    <a:pt x="332" y="183"/>
                    <a:pt x="332" y="183"/>
                  </a:cubicBezTo>
                  <a:cubicBezTo>
                    <a:pt x="302" y="183"/>
                    <a:pt x="302" y="183"/>
                    <a:pt x="302" y="183"/>
                  </a:cubicBezTo>
                  <a:cubicBezTo>
                    <a:pt x="302" y="327"/>
                    <a:pt x="302" y="327"/>
                    <a:pt x="302" y="327"/>
                  </a:cubicBezTo>
                  <a:cubicBezTo>
                    <a:pt x="93" y="327"/>
                    <a:pt x="159" y="327"/>
                    <a:pt x="31" y="327"/>
                  </a:cubicBezTo>
                  <a:cubicBezTo>
                    <a:pt x="31" y="283"/>
                    <a:pt x="31" y="283"/>
                    <a:pt x="31" y="283"/>
                  </a:cubicBezTo>
                  <a:cubicBezTo>
                    <a:pt x="32" y="283"/>
                    <a:pt x="33" y="283"/>
                    <a:pt x="35" y="283"/>
                  </a:cubicBezTo>
                  <a:cubicBezTo>
                    <a:pt x="42" y="283"/>
                    <a:pt x="73" y="283"/>
                    <a:pt x="80" y="283"/>
                  </a:cubicBezTo>
                  <a:cubicBezTo>
                    <a:pt x="94" y="284"/>
                    <a:pt x="102" y="285"/>
                    <a:pt x="115" y="293"/>
                  </a:cubicBezTo>
                  <a:cubicBezTo>
                    <a:pt x="122" y="297"/>
                    <a:pt x="128" y="299"/>
                    <a:pt x="137" y="299"/>
                  </a:cubicBezTo>
                  <a:cubicBezTo>
                    <a:pt x="149" y="300"/>
                    <a:pt x="192" y="301"/>
                    <a:pt x="201" y="296"/>
                  </a:cubicBezTo>
                  <a:cubicBezTo>
                    <a:pt x="208" y="292"/>
                    <a:pt x="210" y="284"/>
                    <a:pt x="211" y="277"/>
                  </a:cubicBezTo>
                  <a:cubicBezTo>
                    <a:pt x="212" y="272"/>
                    <a:pt x="210" y="271"/>
                    <a:pt x="210" y="268"/>
                  </a:cubicBezTo>
                  <a:cubicBezTo>
                    <a:pt x="210" y="267"/>
                    <a:pt x="213" y="265"/>
                    <a:pt x="213" y="265"/>
                  </a:cubicBezTo>
                  <a:cubicBezTo>
                    <a:pt x="218" y="261"/>
                    <a:pt x="220" y="252"/>
                    <a:pt x="220" y="247"/>
                  </a:cubicBezTo>
                  <a:cubicBezTo>
                    <a:pt x="220" y="244"/>
                    <a:pt x="219" y="242"/>
                    <a:pt x="218" y="240"/>
                  </a:cubicBezTo>
                  <a:cubicBezTo>
                    <a:pt x="217" y="239"/>
                    <a:pt x="217" y="238"/>
                    <a:pt x="217" y="237"/>
                  </a:cubicBezTo>
                  <a:cubicBezTo>
                    <a:pt x="225" y="231"/>
                    <a:pt x="227" y="216"/>
                    <a:pt x="222" y="209"/>
                  </a:cubicBezTo>
                  <a:cubicBezTo>
                    <a:pt x="221" y="206"/>
                    <a:pt x="221" y="206"/>
                    <a:pt x="222" y="204"/>
                  </a:cubicBezTo>
                  <a:cubicBezTo>
                    <a:pt x="224" y="200"/>
                    <a:pt x="225" y="199"/>
                    <a:pt x="227" y="195"/>
                  </a:cubicBezTo>
                  <a:cubicBezTo>
                    <a:pt x="228" y="190"/>
                    <a:pt x="227" y="182"/>
                    <a:pt x="226" y="177"/>
                  </a:cubicBezTo>
                  <a:cubicBezTo>
                    <a:pt x="223" y="168"/>
                    <a:pt x="209" y="165"/>
                    <a:pt x="199" y="165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1" y="162"/>
                    <a:pt x="172" y="160"/>
                    <a:pt x="173" y="159"/>
                  </a:cubicBezTo>
                  <a:cubicBezTo>
                    <a:pt x="183" y="142"/>
                    <a:pt x="191" y="132"/>
                    <a:pt x="186" y="111"/>
                  </a:cubicBezTo>
                  <a:cubicBezTo>
                    <a:pt x="184" y="104"/>
                    <a:pt x="178" y="93"/>
                    <a:pt x="171" y="89"/>
                  </a:cubicBezTo>
                  <a:cubicBezTo>
                    <a:pt x="160" y="83"/>
                    <a:pt x="150" y="90"/>
                    <a:pt x="149" y="102"/>
                  </a:cubicBezTo>
                  <a:cubicBezTo>
                    <a:pt x="149" y="106"/>
                    <a:pt x="149" y="110"/>
                    <a:pt x="149" y="113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6" y="122"/>
                    <a:pt x="147" y="123"/>
                    <a:pt x="142" y="129"/>
                  </a:cubicBezTo>
                  <a:cubicBezTo>
                    <a:pt x="141" y="131"/>
                    <a:pt x="139" y="133"/>
                    <a:pt x="138" y="135"/>
                  </a:cubicBezTo>
                  <a:cubicBezTo>
                    <a:pt x="133" y="139"/>
                    <a:pt x="128" y="144"/>
                    <a:pt x="123" y="149"/>
                  </a:cubicBezTo>
                  <a:cubicBezTo>
                    <a:pt x="118" y="156"/>
                    <a:pt x="112" y="164"/>
                    <a:pt x="107" y="171"/>
                  </a:cubicBezTo>
                  <a:cubicBezTo>
                    <a:pt x="103" y="178"/>
                    <a:pt x="98" y="180"/>
                    <a:pt x="91" y="181"/>
                  </a:cubicBezTo>
                  <a:cubicBezTo>
                    <a:pt x="80" y="183"/>
                    <a:pt x="47" y="183"/>
                    <a:pt x="31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332" y="165"/>
                    <a:pt x="332" y="165"/>
                    <a:pt x="332" y="1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0" name="2 CuadroTexto">
            <a:extLst>
              <a:ext uri="{FF2B5EF4-FFF2-40B4-BE49-F238E27FC236}">
                <a16:creationId xmlns:a16="http://schemas.microsoft.com/office/drawing/2014/main" id="{B1AACE70-367E-4C93-9783-2F7AF5EB9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61" y="498174"/>
            <a:ext cx="4730064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MAPEO DE</a:t>
            </a:r>
            <a:br>
              <a:rPr kumimoji="0" lang="es-ES" alt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BENEFICIOS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36EA7832-7E29-47EF-BCB7-BF070862E80F}"/>
              </a:ext>
            </a:extLst>
          </p:cNvPr>
          <p:cNvCxnSpPr>
            <a:cxnSpLocks/>
          </p:cNvCxnSpPr>
          <p:nvPr/>
        </p:nvCxnSpPr>
        <p:spPr>
          <a:xfrm>
            <a:off x="660629" y="1411959"/>
            <a:ext cx="25518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2 CuadroTexto">
            <a:extLst>
              <a:ext uri="{FF2B5EF4-FFF2-40B4-BE49-F238E27FC236}">
                <a16:creationId xmlns:a16="http://schemas.microsoft.com/office/drawing/2014/main" id="{0469DAD4-F4F5-447E-8F17-23BD481D1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61" y="1508291"/>
            <a:ext cx="5090104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 PILARES</a:t>
            </a:r>
          </a:p>
        </p:txBody>
      </p:sp>
    </p:spTree>
    <p:extLst>
      <p:ext uri="{BB962C8B-B14F-4D97-AF65-F5344CB8AC3E}">
        <p14:creationId xmlns:p14="http://schemas.microsoft.com/office/powerpoint/2010/main" val="2111966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2 2.22222E-6 L 4.79167E-6 2.22222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71 4.81481E-6 L 1.25E-6 4.81481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85FDD83-A090-4EFD-9FE5-3E9B32E9A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3" name="2 CuadroTexto">
            <a:extLst>
              <a:ext uri="{FF2B5EF4-FFF2-40B4-BE49-F238E27FC236}">
                <a16:creationId xmlns:a16="http://schemas.microsoft.com/office/drawing/2014/main" id="{29EFD84C-E6DC-49CE-81C8-85A56C94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13641"/>
            <a:ext cx="6594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s-CL" altLang="es-CL" sz="3600" dirty="0">
                <a:solidFill>
                  <a:srgbClr val="9C9E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CONTACTOS</a:t>
            </a:r>
            <a:endParaRPr lang="es-CL" altLang="es-CL" sz="3600" dirty="0">
              <a:solidFill>
                <a:srgbClr val="2DABE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9264774-AAB7-48B6-855D-79DAD88335F3}"/>
              </a:ext>
            </a:extLst>
          </p:cNvPr>
          <p:cNvCxnSpPr>
            <a:cxnSpLocks/>
          </p:cNvCxnSpPr>
          <p:nvPr/>
        </p:nvCxnSpPr>
        <p:spPr>
          <a:xfrm>
            <a:off x="6181818" y="813640"/>
            <a:ext cx="2866510" cy="0"/>
          </a:xfrm>
          <a:prstGeom prst="line">
            <a:avLst/>
          </a:prstGeom>
          <a:ln w="38100">
            <a:solidFill>
              <a:srgbClr val="9C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7DF4FB3D-E91D-48D4-A8C6-71853F5835D1}"/>
              </a:ext>
            </a:extLst>
          </p:cNvPr>
          <p:cNvSpPr/>
          <p:nvPr/>
        </p:nvSpPr>
        <p:spPr>
          <a:xfrm>
            <a:off x="5663953" y="1578923"/>
            <a:ext cx="6526462" cy="536721"/>
          </a:xfrm>
          <a:prstGeom prst="rect">
            <a:avLst/>
          </a:prstGeom>
          <a:solidFill>
            <a:srgbClr val="21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035" fontAlgn="auto">
              <a:spcBef>
                <a:spcPts val="0"/>
              </a:spcBef>
              <a:spcAft>
                <a:spcPts val="0"/>
              </a:spcAft>
            </a:pPr>
            <a:endParaRPr lang="pt-BR" sz="215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02C90FCD-9CB8-4728-B111-5578638C9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657057"/>
            <a:ext cx="3719003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FontTx/>
              <a:buNone/>
            </a:pPr>
            <a:r>
              <a:rPr lang="es-CL" altLang="es-CL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Atención Público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DBB4D71-B5A6-4301-A40F-6EA4A596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r="51182"/>
          <a:stretch/>
        </p:blipFill>
        <p:spPr>
          <a:xfrm>
            <a:off x="191344" y="0"/>
            <a:ext cx="5760640" cy="6858000"/>
          </a:xfrm>
          <a:prstGeom prst="rect">
            <a:avLst/>
          </a:prstGeom>
        </p:spPr>
      </p:pic>
      <p:sp>
        <p:nvSpPr>
          <p:cNvPr id="12" name="3 Rectángulo">
            <a:extLst>
              <a:ext uri="{FF2B5EF4-FFF2-40B4-BE49-F238E27FC236}">
                <a16:creationId xmlns:a16="http://schemas.microsoft.com/office/drawing/2014/main" id="{47D48D65-95AA-4EF8-88CB-512087FF7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0691"/>
            <a:ext cx="4937108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77B7"/>
              </a:buClr>
              <a:buFontTx/>
              <a:buNone/>
            </a:pPr>
            <a:r>
              <a:rPr lang="it-IT" altLang="es-CL" dirty="0">
                <a:solidFill>
                  <a:srgbClr val="6263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Olaya Baeza	    	2916 5564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77B7"/>
              </a:buClr>
              <a:buFontTx/>
              <a:buNone/>
            </a:pPr>
            <a:r>
              <a:rPr lang="it-IT" altLang="es-CL" dirty="0">
                <a:solidFill>
                  <a:srgbClr val="6263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Ljubica Vojkovic		2916 5549</a:t>
            </a:r>
          </a:p>
        </p:txBody>
      </p:sp>
      <p:sp>
        <p:nvSpPr>
          <p:cNvPr id="13" name="2 CuadroTexto">
            <a:extLst>
              <a:ext uri="{FF2B5EF4-FFF2-40B4-BE49-F238E27FC236}">
                <a16:creationId xmlns:a16="http://schemas.microsoft.com/office/drawing/2014/main" id="{D22F2022-EA82-4CF5-AD6E-F0AA6119A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89947"/>
            <a:ext cx="491065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FontTx/>
              <a:buNone/>
            </a:pPr>
            <a:r>
              <a:rPr lang="es-ES" altLang="es-CL" sz="2000" dirty="0">
                <a:solidFill>
                  <a:srgbClr val="0077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Bienestar 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776500DA-3EF5-4A82-8FDA-D71E9E104051}"/>
              </a:ext>
            </a:extLst>
          </p:cNvPr>
          <p:cNvCxnSpPr>
            <a:cxnSpLocks/>
          </p:cNvCxnSpPr>
          <p:nvPr/>
        </p:nvCxnSpPr>
        <p:spPr>
          <a:xfrm>
            <a:off x="5869343" y="4239829"/>
            <a:ext cx="6310438" cy="0"/>
          </a:xfrm>
          <a:prstGeom prst="line">
            <a:avLst/>
          </a:prstGeom>
          <a:ln w="38100" cap="rnd">
            <a:solidFill>
              <a:srgbClr val="DBDCD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98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1 -7.40741E-7 L -2.70833E-6 -7.40741E-7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971 0 L -3.95833E-6 0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7" grpId="0"/>
      <p:bldP spid="7" grpId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F05DCDD1-1A2E-4C4A-B08B-B9209B2EB8A2}"/>
              </a:ext>
            </a:extLst>
          </p:cNvPr>
          <p:cNvSpPr/>
          <p:nvPr/>
        </p:nvSpPr>
        <p:spPr>
          <a:xfrm>
            <a:off x="1524" y="1025753"/>
            <a:ext cx="12190476" cy="403226"/>
          </a:xfrm>
          <a:prstGeom prst="rect">
            <a:avLst/>
          </a:prstGeom>
          <a:solidFill>
            <a:srgbClr val="16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9E380D-3FBB-4CA6-A30F-81BD0D90C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0"/>
          <a:stretch/>
        </p:blipFill>
        <p:spPr>
          <a:xfrm>
            <a:off x="1524" y="3789040"/>
            <a:ext cx="12188952" cy="30689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4B6CAA-BFC0-4176-A522-704445F37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8" name="2 CuadroTexto">
            <a:extLst>
              <a:ext uri="{FF2B5EF4-FFF2-40B4-BE49-F238E27FC236}">
                <a16:creationId xmlns:a16="http://schemas.microsoft.com/office/drawing/2014/main" id="{912FEAF4-1724-460F-8CE0-7B063098C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1003"/>
            <a:ext cx="111252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807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EVOLUCIÓN DE BENEFICIOS</a:t>
            </a:r>
            <a:endParaRPr kumimoji="0" lang="es-ES" altLang="es-CL" sz="3600" b="0" i="0" u="none" strike="noStrike" kern="1200" cap="none" spc="0" normalizeH="0" baseline="0" noProof="0" dirty="0">
              <a:ln>
                <a:noFill/>
              </a:ln>
              <a:solidFill>
                <a:srgbClr val="80818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3 Rectángulo">
            <a:extLst>
              <a:ext uri="{FF2B5EF4-FFF2-40B4-BE49-F238E27FC236}">
                <a16:creationId xmlns:a16="http://schemas.microsoft.com/office/drawing/2014/main" id="{B5EC6BE3-8A13-41E7-834F-31720963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71" y="1536548"/>
            <a:ext cx="2878580" cy="118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de vida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CCAF Los Héroes</a:t>
            </a:r>
            <a:b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(sólo asignaciones)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_tradnl" altLang="es-CL" sz="1600" b="0" i="0" u="none" strike="noStrike" kern="1200" cap="none" spc="0" normalizeH="0" baseline="0" noProof="0" dirty="0">
              <a:ln>
                <a:noFill/>
              </a:ln>
              <a:solidFill>
                <a:srgbClr val="0077B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3 Rectángulo">
            <a:extLst>
              <a:ext uri="{FF2B5EF4-FFF2-40B4-BE49-F238E27FC236}">
                <a16:creationId xmlns:a16="http://schemas.microsoft.com/office/drawing/2014/main" id="{4352A369-21B4-4B66-A9C3-7EB6AD00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71" y="1088496"/>
            <a:ext cx="3312368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INGRESO A LA COMPAÑÍA</a:t>
            </a:r>
          </a:p>
        </p:txBody>
      </p:sp>
      <p:sp>
        <p:nvSpPr>
          <p:cNvPr id="16" name="3 Rectángulo">
            <a:extLst>
              <a:ext uri="{FF2B5EF4-FFF2-40B4-BE49-F238E27FC236}">
                <a16:creationId xmlns:a16="http://schemas.microsoft.com/office/drawing/2014/main" id="{01ED9839-5273-4B43-B054-29B96EA2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181" y="1536548"/>
            <a:ext cx="3536743" cy="118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de vida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Complementario de salud (4° mes)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CCAF Los Héroes</a:t>
            </a:r>
          </a:p>
        </p:txBody>
      </p:sp>
      <p:sp>
        <p:nvSpPr>
          <p:cNvPr id="17" name="3 Rectángulo">
            <a:extLst>
              <a:ext uri="{FF2B5EF4-FFF2-40B4-BE49-F238E27FC236}">
                <a16:creationId xmlns:a16="http://schemas.microsoft.com/office/drawing/2014/main" id="{3109E1B5-B210-4A4D-B83B-024459EB9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182" y="1088496"/>
            <a:ext cx="3168352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CONTRATO INDEFINIDO</a:t>
            </a:r>
          </a:p>
        </p:txBody>
      </p:sp>
      <p:sp>
        <p:nvSpPr>
          <p:cNvPr id="18" name="3 Rectángulo">
            <a:extLst>
              <a:ext uri="{FF2B5EF4-FFF2-40B4-BE49-F238E27FC236}">
                <a16:creationId xmlns:a16="http://schemas.microsoft.com/office/drawing/2014/main" id="{BA0FC44A-23B8-4BF0-896A-06928612A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814" y="1536548"/>
            <a:ext cx="3846523" cy="165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de vida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Complementario de salud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CCAF Los Héroes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Convenios con descuento por planilla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Préstamo Emergencia Empresa</a:t>
            </a:r>
          </a:p>
        </p:txBody>
      </p:sp>
      <p:sp>
        <p:nvSpPr>
          <p:cNvPr id="19" name="3 Rectángulo">
            <a:extLst>
              <a:ext uri="{FF2B5EF4-FFF2-40B4-BE49-F238E27FC236}">
                <a16:creationId xmlns:a16="http://schemas.microsoft.com/office/drawing/2014/main" id="{5E043FCA-3F2A-4A49-AACC-7886A103C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815" y="1088496"/>
            <a:ext cx="2845915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ANTIGÜEDAD 6 MESES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B485C63D-5269-4536-825F-96016B95E65D}"/>
              </a:ext>
            </a:extLst>
          </p:cNvPr>
          <p:cNvCxnSpPr>
            <a:cxnSpLocks/>
          </p:cNvCxnSpPr>
          <p:nvPr/>
        </p:nvCxnSpPr>
        <p:spPr>
          <a:xfrm>
            <a:off x="4079513" y="1088496"/>
            <a:ext cx="0" cy="2844562"/>
          </a:xfrm>
          <a:prstGeom prst="line">
            <a:avLst/>
          </a:prstGeom>
          <a:ln w="38100" cap="rnd">
            <a:solidFill>
              <a:srgbClr val="21BB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3F33BC74-40FA-4993-A988-91B4B6CF4552}"/>
              </a:ext>
            </a:extLst>
          </p:cNvPr>
          <p:cNvCxnSpPr>
            <a:cxnSpLocks/>
          </p:cNvCxnSpPr>
          <p:nvPr/>
        </p:nvCxnSpPr>
        <p:spPr>
          <a:xfrm>
            <a:off x="8127142" y="1088496"/>
            <a:ext cx="0" cy="2844562"/>
          </a:xfrm>
          <a:prstGeom prst="line">
            <a:avLst/>
          </a:prstGeom>
          <a:ln w="38100" cap="rnd">
            <a:solidFill>
              <a:srgbClr val="21BB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74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627C332D-E5BA-4B6B-A621-8526B3A75A8F}"/>
              </a:ext>
            </a:extLst>
          </p:cNvPr>
          <p:cNvSpPr/>
          <p:nvPr/>
        </p:nvSpPr>
        <p:spPr>
          <a:xfrm>
            <a:off x="0" y="4980760"/>
            <a:ext cx="5951985" cy="1877204"/>
          </a:xfrm>
          <a:prstGeom prst="rect">
            <a:avLst/>
          </a:prstGeom>
          <a:solidFill>
            <a:srgbClr val="81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1D8416-C2B0-406C-A7B2-E6D025A3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1524" y="0"/>
            <a:ext cx="12188952" cy="32129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05F122-467C-48B9-86AD-0AFC241FA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6" name="3 Rectángulo">
            <a:extLst>
              <a:ext uri="{FF2B5EF4-FFF2-40B4-BE49-F238E27FC236}">
                <a16:creationId xmlns:a16="http://schemas.microsoft.com/office/drawing/2014/main" id="{43BD627D-1C98-44A6-A1DD-B1770830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57" y="4013029"/>
            <a:ext cx="504531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seguro de vida </a:t>
            </a: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gratuito y protege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trabajador y a su grupo familiar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59E091C-2E26-406F-8712-8C1DC8F32DD4}"/>
              </a:ext>
            </a:extLst>
          </p:cNvPr>
          <p:cNvSpPr txBox="1"/>
          <p:nvPr/>
        </p:nvSpPr>
        <p:spPr>
          <a:xfrm>
            <a:off x="762657" y="3404963"/>
            <a:ext cx="4841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03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DE VIDA </a:t>
            </a: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02E7418E-066A-45B1-B478-533CB904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57" y="5044120"/>
            <a:ext cx="324511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</a:t>
            </a:r>
          </a:p>
        </p:txBody>
      </p:sp>
      <p:sp>
        <p:nvSpPr>
          <p:cNvPr id="11" name="3 Rectángulo">
            <a:extLst>
              <a:ext uri="{FF2B5EF4-FFF2-40B4-BE49-F238E27FC236}">
                <a16:creationId xmlns:a16="http://schemas.microsoft.com/office/drawing/2014/main" id="{D0172551-4B2B-40AC-A218-35065C24D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57" y="5446590"/>
            <a:ext cx="461326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$5.200.000 </a:t>
            </a:r>
            <a:r>
              <a:rPr kumimoji="0" lang="es-ES" alt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aprox.</a:t>
            </a:r>
            <a:endParaRPr kumimoji="0" lang="es-ES" altLang="es-CL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320293F-8425-4A14-A5C0-A362A8CAA016}"/>
              </a:ext>
            </a:extLst>
          </p:cNvPr>
          <p:cNvSpPr/>
          <p:nvPr/>
        </p:nvSpPr>
        <p:spPr>
          <a:xfrm>
            <a:off x="5951984" y="3952938"/>
            <a:ext cx="4999240" cy="2905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3 Rectángulo">
            <a:extLst>
              <a:ext uri="{FF2B5EF4-FFF2-40B4-BE49-F238E27FC236}">
                <a16:creationId xmlns:a16="http://schemas.microsoft.com/office/drawing/2014/main" id="{5B92DFAE-1F17-439D-BA7D-45410B10E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780" y="5589240"/>
            <a:ext cx="501246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cobertura incluye muerte accidental.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todos los colaboradores de Securitas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Chile y su grupo familiar.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 seguro puede ser usado al cuarto mes.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951984" y="3289550"/>
            <a:ext cx="5071248" cy="773026"/>
            <a:chOff x="5951984" y="3289550"/>
            <a:chExt cx="5071248" cy="77302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D8E0FBDB-ED90-494F-906C-B0C6BA7A46C1}"/>
                </a:ext>
              </a:extLst>
            </p:cNvPr>
            <p:cNvSpPr/>
            <p:nvPr/>
          </p:nvSpPr>
          <p:spPr>
            <a:xfrm>
              <a:off x="5951984" y="3289550"/>
              <a:ext cx="4999240" cy="773026"/>
            </a:xfrm>
            <a:prstGeom prst="rect">
              <a:avLst/>
            </a:prstGeom>
            <a:solidFill>
              <a:srgbClr val="21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3 Rectángulo">
              <a:extLst>
                <a:ext uri="{FF2B5EF4-FFF2-40B4-BE49-F238E27FC236}">
                  <a16:creationId xmlns:a16="http://schemas.microsoft.com/office/drawing/2014/main" id="{F1AF16BE-C2FF-4DC9-8266-80822D58C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4780" y="3474730"/>
              <a:ext cx="4868452" cy="3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2000"/>
                </a:lnSpc>
                <a:buChar char="•"/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000"/>
                </a:lnSpc>
                <a:buClr>
                  <a:srgbClr val="2D77AA"/>
                </a:buClr>
                <a:buChar char="•"/>
                <a:defRPr sz="16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000"/>
                </a:lnSpc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2D77AA"/>
                </a:buClr>
                <a:buSzPct val="135000"/>
                <a:buChar char="•"/>
                <a:defRPr sz="1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77B7"/>
                </a:buClr>
                <a:buSzTx/>
                <a:buFontTx/>
                <a:buNone/>
                <a:tabLst/>
                <a:defRPr/>
              </a:pPr>
              <a:r>
                <a:rPr kumimoji="0" lang="es-ES" altLang="es-CL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SEGURO DE VIDA</a:t>
              </a:r>
            </a:p>
          </p:txBody>
        </p:sp>
      </p:grpSp>
      <p:sp>
        <p:nvSpPr>
          <p:cNvPr id="18" name="3 Rectángulo">
            <a:extLst>
              <a:ext uri="{FF2B5EF4-FFF2-40B4-BE49-F238E27FC236}">
                <a16:creationId xmlns:a16="http://schemas.microsoft.com/office/drawing/2014/main" id="{B318678D-8025-45B9-903A-ECF71307F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728" y="4118443"/>
            <a:ext cx="2060140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Trabajador</a:t>
            </a:r>
          </a:p>
        </p:txBody>
      </p:sp>
      <p:sp>
        <p:nvSpPr>
          <p:cNvPr id="19" name="3 Rectángulo">
            <a:extLst>
              <a:ext uri="{FF2B5EF4-FFF2-40B4-BE49-F238E27FC236}">
                <a16:creationId xmlns:a16="http://schemas.microsoft.com/office/drawing/2014/main" id="{1592DEF0-E01E-4ADE-8D0F-11D855964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728" y="4549601"/>
            <a:ext cx="2060140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Cónyuge</a:t>
            </a: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99AFDA3C-77F9-4F86-A5AB-EC4DFF021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728" y="4980760"/>
            <a:ext cx="2060140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Hijos</a:t>
            </a:r>
          </a:p>
        </p:txBody>
      </p:sp>
      <p:sp>
        <p:nvSpPr>
          <p:cNvPr id="21" name="3 Rectángulo">
            <a:extLst>
              <a:ext uri="{FF2B5EF4-FFF2-40B4-BE49-F238E27FC236}">
                <a16:creationId xmlns:a16="http://schemas.microsoft.com/office/drawing/2014/main" id="{18FB0C04-8233-45A2-B266-3CF782A78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328" y="4118443"/>
            <a:ext cx="2060140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UF 200</a:t>
            </a:r>
          </a:p>
        </p:txBody>
      </p:sp>
      <p:sp>
        <p:nvSpPr>
          <p:cNvPr id="22" name="3 Rectángulo">
            <a:extLst>
              <a:ext uri="{FF2B5EF4-FFF2-40B4-BE49-F238E27FC236}">
                <a16:creationId xmlns:a16="http://schemas.microsoft.com/office/drawing/2014/main" id="{243E59B0-1478-41AB-BA0C-263F22E9F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328" y="4549601"/>
            <a:ext cx="2060140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UF 100</a:t>
            </a:r>
          </a:p>
        </p:txBody>
      </p:sp>
      <p:sp>
        <p:nvSpPr>
          <p:cNvPr id="23" name="3 Rectángulo">
            <a:extLst>
              <a:ext uri="{FF2B5EF4-FFF2-40B4-BE49-F238E27FC236}">
                <a16:creationId xmlns:a16="http://schemas.microsoft.com/office/drawing/2014/main" id="{A3BB89FB-26BA-46D3-90C9-792A2E0EF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328" y="4980760"/>
            <a:ext cx="2060140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UF 50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549FF22-EE6C-416A-847A-538736320745}"/>
              </a:ext>
            </a:extLst>
          </p:cNvPr>
          <p:cNvCxnSpPr>
            <a:cxnSpLocks/>
          </p:cNvCxnSpPr>
          <p:nvPr/>
        </p:nvCxnSpPr>
        <p:spPr>
          <a:xfrm>
            <a:off x="6486728" y="4513741"/>
            <a:ext cx="3929752" cy="0"/>
          </a:xfrm>
          <a:prstGeom prst="line">
            <a:avLst/>
          </a:prstGeom>
          <a:ln w="38100" cap="rnd">
            <a:solidFill>
              <a:srgbClr val="81D3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7A1685C-F346-41BE-9A9E-EEAE8EC62C5B}"/>
              </a:ext>
            </a:extLst>
          </p:cNvPr>
          <p:cNvCxnSpPr>
            <a:cxnSpLocks/>
          </p:cNvCxnSpPr>
          <p:nvPr/>
        </p:nvCxnSpPr>
        <p:spPr>
          <a:xfrm>
            <a:off x="6486728" y="4935082"/>
            <a:ext cx="3929752" cy="0"/>
          </a:xfrm>
          <a:prstGeom prst="line">
            <a:avLst/>
          </a:prstGeom>
          <a:ln w="38100" cap="rnd">
            <a:solidFill>
              <a:srgbClr val="81D3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14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67 -3.7037E-7 L 2.29167E-6 -3.7037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9" grpId="0"/>
      <p:bldP spid="9" grpId="1"/>
      <p:bldP spid="10" grpId="0"/>
      <p:bldP spid="11" grpId="0"/>
      <p:bldP spid="13" grpId="0" animBg="1"/>
      <p:bldP spid="1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0BA222C-50EE-4C5B-9F8C-57C229E64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0"/>
          <a:stretch/>
        </p:blipFill>
        <p:spPr>
          <a:xfrm>
            <a:off x="1589" y="5013176"/>
            <a:ext cx="12188825" cy="184478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1BD5EDB-2240-4EA1-85EC-347030BCCF39}"/>
              </a:ext>
            </a:extLst>
          </p:cNvPr>
          <p:cNvSpPr/>
          <p:nvPr/>
        </p:nvSpPr>
        <p:spPr>
          <a:xfrm>
            <a:off x="6240015" y="3140968"/>
            <a:ext cx="5951985" cy="1877204"/>
          </a:xfrm>
          <a:prstGeom prst="rect">
            <a:avLst/>
          </a:prstGeom>
          <a:solidFill>
            <a:srgbClr val="21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0DB70D-3EAD-4538-B41C-9025FC859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29914"/>
          <a:stretch/>
        </p:blipFill>
        <p:spPr>
          <a:xfrm>
            <a:off x="-67726" y="0"/>
            <a:ext cx="7848872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316E56F-9FC3-4AD5-8710-80211508D050}"/>
              </a:ext>
            </a:extLst>
          </p:cNvPr>
          <p:cNvSpPr txBox="1"/>
          <p:nvPr/>
        </p:nvSpPr>
        <p:spPr>
          <a:xfrm>
            <a:off x="7848872" y="802297"/>
            <a:ext cx="415178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803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COMPLEMENTARIO DE SALUD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84CA6E5-03C8-4C59-9817-2D2A9227EE78}"/>
              </a:ext>
            </a:extLst>
          </p:cNvPr>
          <p:cNvCxnSpPr>
            <a:cxnSpLocks/>
          </p:cNvCxnSpPr>
          <p:nvPr/>
        </p:nvCxnSpPr>
        <p:spPr>
          <a:xfrm>
            <a:off x="7941313" y="2076492"/>
            <a:ext cx="2088232" cy="0"/>
          </a:xfrm>
          <a:prstGeom prst="line">
            <a:avLst/>
          </a:prstGeom>
          <a:ln w="38100">
            <a:solidFill>
              <a:srgbClr val="0077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33863E-CAAF-4FB8-8FB7-083E853B0B33}"/>
              </a:ext>
            </a:extLst>
          </p:cNvPr>
          <p:cNvSpPr txBox="1"/>
          <p:nvPr/>
        </p:nvSpPr>
        <p:spPr>
          <a:xfrm>
            <a:off x="7848872" y="3639449"/>
            <a:ext cx="415178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803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 ACTUAL</a:t>
            </a:r>
          </a:p>
          <a:p>
            <a:pPr marL="0" marR="0" lvl="0" indent="0" algn="l" defTabSz="108803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83%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1E87697-5E9F-4CBD-A32A-7787A72899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05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76 -2.22222E-6 L -2.29167E-6 -2.22222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2.59259E-6 L -2.29167E-6 2.59259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0BA222C-50EE-4C5B-9F8C-57C229E64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0"/>
          <a:stretch/>
        </p:blipFill>
        <p:spPr>
          <a:xfrm>
            <a:off x="1589" y="4725144"/>
            <a:ext cx="12188825" cy="21328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316E56F-9FC3-4AD5-8710-80211508D050}"/>
              </a:ext>
            </a:extLst>
          </p:cNvPr>
          <p:cNvSpPr txBox="1"/>
          <p:nvPr/>
        </p:nvSpPr>
        <p:spPr>
          <a:xfrm>
            <a:off x="7848872" y="802297"/>
            <a:ext cx="415178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803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BONIFICACIONES Y COBERTURAS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84CA6E5-03C8-4C59-9817-2D2A9227EE78}"/>
              </a:ext>
            </a:extLst>
          </p:cNvPr>
          <p:cNvCxnSpPr>
            <a:cxnSpLocks/>
          </p:cNvCxnSpPr>
          <p:nvPr/>
        </p:nvCxnSpPr>
        <p:spPr>
          <a:xfrm>
            <a:off x="7941313" y="1682538"/>
            <a:ext cx="3267255" cy="0"/>
          </a:xfrm>
          <a:prstGeom prst="line">
            <a:avLst/>
          </a:prstGeom>
          <a:ln w="38100">
            <a:solidFill>
              <a:srgbClr val="0077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33863E-CAAF-4FB8-8FB7-083E853B0B33}"/>
              </a:ext>
            </a:extLst>
          </p:cNvPr>
          <p:cNvSpPr txBox="1"/>
          <p:nvPr/>
        </p:nvSpPr>
        <p:spPr>
          <a:xfrm>
            <a:off x="7848872" y="1873208"/>
            <a:ext cx="41517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803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Complementario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Salud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1E87697-5E9F-4CBD-A32A-7787A7289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77E512E-FA91-420D-B8B2-989F0D02E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29667"/>
          <a:stretch/>
        </p:blipFill>
        <p:spPr>
          <a:xfrm>
            <a:off x="-25787" y="0"/>
            <a:ext cx="7806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86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1.48148E-6 L -2.29167E-6 1.4814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276 -4.44444E-6 L -2.29167E-6 -4.44444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9B4D6F8-ED69-407C-8B5B-C2D92DE41B91}"/>
              </a:ext>
            </a:extLst>
          </p:cNvPr>
          <p:cNvSpPr/>
          <p:nvPr/>
        </p:nvSpPr>
        <p:spPr>
          <a:xfrm>
            <a:off x="1589" y="5612023"/>
            <a:ext cx="7696459" cy="1272708"/>
          </a:xfrm>
          <a:prstGeom prst="rect">
            <a:avLst/>
          </a:prstGeom>
          <a:solidFill>
            <a:srgbClr val="2D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B8D037-A609-4580-80E7-2CA834E2C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8" r="5102"/>
          <a:stretch/>
        </p:blipFill>
        <p:spPr>
          <a:xfrm>
            <a:off x="5879976" y="0"/>
            <a:ext cx="568863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886901-7C29-48AC-B06F-7A32F7083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10" name="2 CuadroTexto">
            <a:extLst>
              <a:ext uri="{FF2B5EF4-FFF2-40B4-BE49-F238E27FC236}">
                <a16:creationId xmlns:a16="http://schemas.microsoft.com/office/drawing/2014/main" id="{F3A62E7B-5D17-4C0D-AD10-EB5B03429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80" y="859678"/>
            <a:ext cx="4730064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9C9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1AE9C85-6A74-41AB-B18C-8D0267BDB539}"/>
              </a:ext>
            </a:extLst>
          </p:cNvPr>
          <p:cNvCxnSpPr>
            <a:cxnSpLocks/>
          </p:cNvCxnSpPr>
          <p:nvPr/>
        </p:nvCxnSpPr>
        <p:spPr>
          <a:xfrm>
            <a:off x="951848" y="813640"/>
            <a:ext cx="2203057" cy="0"/>
          </a:xfrm>
          <a:prstGeom prst="line">
            <a:avLst/>
          </a:prstGeom>
          <a:ln w="38100">
            <a:solidFill>
              <a:srgbClr val="9C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3 Rectángulo">
            <a:extLst>
              <a:ext uri="{FF2B5EF4-FFF2-40B4-BE49-F238E27FC236}">
                <a16:creationId xmlns:a16="http://schemas.microsoft.com/office/drawing/2014/main" id="{6976D193-B2D0-44A5-B757-94D892FD0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80" y="5782376"/>
            <a:ext cx="4874079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CENTER: </a:t>
            </a:r>
          </a:p>
        </p:txBody>
      </p:sp>
      <p:sp>
        <p:nvSpPr>
          <p:cNvPr id="15" name="3 Rectángulo">
            <a:extLst>
              <a:ext uri="{FF2B5EF4-FFF2-40B4-BE49-F238E27FC236}">
                <a16:creationId xmlns:a16="http://schemas.microsoft.com/office/drawing/2014/main" id="{145B4B88-B143-4D81-8F91-9028D559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80" y="6087176"/>
            <a:ext cx="501809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600 600 1616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BE5C74-305B-4212-B18C-0CEA41A41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1" b="32953"/>
          <a:stretch/>
        </p:blipFill>
        <p:spPr>
          <a:xfrm>
            <a:off x="856531" y="4740146"/>
            <a:ext cx="2143125" cy="701992"/>
          </a:xfrm>
          <a:prstGeom prst="rect">
            <a:avLst/>
          </a:prstGeom>
        </p:spPr>
      </p:pic>
      <p:sp>
        <p:nvSpPr>
          <p:cNvPr id="12" name="3 Rectángulo">
            <a:extLst>
              <a:ext uri="{FF2B5EF4-FFF2-40B4-BE49-F238E27FC236}">
                <a16:creationId xmlns:a16="http://schemas.microsoft.com/office/drawing/2014/main" id="{C9C2DC93-FD55-4342-9A44-FD4ABB50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81" y="2814266"/>
            <a:ext cx="4586048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Trámites y costo</a:t>
            </a:r>
            <a:br>
              <a:rPr kumimoji="0" lang="es-E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posesión efectiva:</a:t>
            </a:r>
            <a:b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caso de fallecimiento del titular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algún familiar, </a:t>
            </a: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entrega una asesoría para todo el proceso </a:t>
            </a: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tramitación de la posesión efectiva</a:t>
            </a: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191018BC-742F-4C20-9C55-A4053DD9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81" y="2057136"/>
            <a:ext cx="458604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DABE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LEGAL TELEFONICA GRATUITA</a:t>
            </a:r>
          </a:p>
        </p:txBody>
      </p:sp>
      <p:sp>
        <p:nvSpPr>
          <p:cNvPr id="22" name="2 CuadroTexto">
            <a:extLst>
              <a:ext uri="{FF2B5EF4-FFF2-40B4-BE49-F238E27FC236}">
                <a16:creationId xmlns:a16="http://schemas.microsoft.com/office/drawing/2014/main" id="{5A2CDADC-9ADF-4865-BF0D-5B4B181A6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80" y="1226019"/>
            <a:ext cx="5090104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9C9EA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Complementario de Salud</a:t>
            </a:r>
          </a:p>
        </p:txBody>
      </p:sp>
    </p:spTree>
    <p:extLst>
      <p:ext uri="{BB962C8B-B14F-4D97-AF65-F5344CB8AC3E}">
        <p14:creationId xmlns:p14="http://schemas.microsoft.com/office/powerpoint/2010/main" val="4150694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1 3.7037E-6 L -3.33333E-6 3.7037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2 -1.48148E-6 L 2.91667E-6 -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0" grpId="1"/>
      <p:bldP spid="14" grpId="0"/>
      <p:bldP spid="15" grpId="0"/>
      <p:bldP spid="12" grpId="0"/>
      <p:bldP spid="20" grpId="0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4A1334E-539B-458F-ABCB-BBDF2EE30CE7}"/>
              </a:ext>
            </a:extLst>
          </p:cNvPr>
          <p:cNvSpPr/>
          <p:nvPr/>
        </p:nvSpPr>
        <p:spPr>
          <a:xfrm>
            <a:off x="6358114" y="3236634"/>
            <a:ext cx="4608512" cy="362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68D7AD-3D90-43D9-9367-A3D927CA0CB9}"/>
              </a:ext>
            </a:extLst>
          </p:cNvPr>
          <p:cNvSpPr/>
          <p:nvPr/>
        </p:nvSpPr>
        <p:spPr>
          <a:xfrm>
            <a:off x="1139954" y="3236634"/>
            <a:ext cx="4608512" cy="3621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F316C3DF-6E8D-43B2-B292-546230F8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567" y="4170431"/>
            <a:ext cx="4067665" cy="116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Nuestra compañía de seguro está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línea con el sistema de bonificación electrónica vía huella digital.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Tus reembolsos son inmediatos!!</a:t>
            </a:r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id="{00D10AB4-AA36-4EFA-9ACC-8A58311F2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567" y="3398253"/>
            <a:ext cx="3911144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BONIFICACIÓN EN</a:t>
            </a:r>
            <a:br>
              <a:rPr kumimoji="0" lang="es-ES" alt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 I-MED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3EDC37A-6924-428B-BC18-E65DCC34F9A4}"/>
              </a:ext>
            </a:extLst>
          </p:cNvPr>
          <p:cNvGrpSpPr/>
          <p:nvPr/>
        </p:nvGrpSpPr>
        <p:grpSpPr>
          <a:xfrm>
            <a:off x="451606" y="3606365"/>
            <a:ext cx="481851" cy="220301"/>
            <a:chOff x="3408363" y="3284539"/>
            <a:chExt cx="815975" cy="373063"/>
          </a:xfrm>
          <a:solidFill>
            <a:schemeClr val="bg1"/>
          </a:solidFill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C21EE18-7901-4F2C-A61E-59E5B128B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2713" y="3284539"/>
              <a:ext cx="301625" cy="373063"/>
            </a:xfrm>
            <a:custGeom>
              <a:avLst/>
              <a:gdLst>
                <a:gd name="T0" fmla="*/ 37 w 101"/>
                <a:gd name="T1" fmla="*/ 63 h 124"/>
                <a:gd name="T2" fmla="*/ 5 w 101"/>
                <a:gd name="T3" fmla="*/ 124 h 124"/>
                <a:gd name="T4" fmla="*/ 82 w 101"/>
                <a:gd name="T5" fmla="*/ 124 h 124"/>
                <a:gd name="T6" fmla="*/ 82 w 101"/>
                <a:gd name="T7" fmla="*/ 123 h 124"/>
                <a:gd name="T8" fmla="*/ 99 w 101"/>
                <a:gd name="T9" fmla="*/ 106 h 124"/>
                <a:gd name="T10" fmla="*/ 101 w 101"/>
                <a:gd name="T11" fmla="*/ 106 h 124"/>
                <a:gd name="T12" fmla="*/ 101 w 101"/>
                <a:gd name="T13" fmla="*/ 20 h 124"/>
                <a:gd name="T14" fmla="*/ 99 w 101"/>
                <a:gd name="T15" fmla="*/ 21 h 124"/>
                <a:gd name="T16" fmla="*/ 82 w 101"/>
                <a:gd name="T17" fmla="*/ 3 h 124"/>
                <a:gd name="T18" fmla="*/ 82 w 101"/>
                <a:gd name="T19" fmla="*/ 0 h 124"/>
                <a:gd name="T20" fmla="*/ 0 w 101"/>
                <a:gd name="T21" fmla="*/ 0 h 124"/>
                <a:gd name="T22" fmla="*/ 37 w 101"/>
                <a:gd name="T23" fmla="*/ 63 h 124"/>
                <a:gd name="T24" fmla="*/ 68 w 101"/>
                <a:gd name="T25" fmla="*/ 51 h 124"/>
                <a:gd name="T26" fmla="*/ 80 w 101"/>
                <a:gd name="T27" fmla="*/ 63 h 124"/>
                <a:gd name="T28" fmla="*/ 68 w 101"/>
                <a:gd name="T29" fmla="*/ 75 h 124"/>
                <a:gd name="T30" fmla="*/ 57 w 101"/>
                <a:gd name="T31" fmla="*/ 63 h 124"/>
                <a:gd name="T32" fmla="*/ 68 w 101"/>
                <a:gd name="T33" fmla="*/ 5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24">
                  <a:moveTo>
                    <a:pt x="37" y="63"/>
                  </a:moveTo>
                  <a:cubicBezTo>
                    <a:pt x="37" y="88"/>
                    <a:pt x="24" y="111"/>
                    <a:pt x="5" y="124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82" y="113"/>
                    <a:pt x="90" y="106"/>
                    <a:pt x="99" y="106"/>
                  </a:cubicBezTo>
                  <a:cubicBezTo>
                    <a:pt x="100" y="106"/>
                    <a:pt x="100" y="106"/>
                    <a:pt x="101" y="106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0" y="20"/>
                    <a:pt x="100" y="21"/>
                    <a:pt x="99" y="21"/>
                  </a:cubicBezTo>
                  <a:cubicBezTo>
                    <a:pt x="90" y="21"/>
                    <a:pt x="82" y="13"/>
                    <a:pt x="82" y="3"/>
                  </a:cubicBezTo>
                  <a:cubicBezTo>
                    <a:pt x="82" y="2"/>
                    <a:pt x="82" y="1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12"/>
                    <a:pt x="37" y="36"/>
                    <a:pt x="37" y="63"/>
                  </a:cubicBezTo>
                  <a:close/>
                  <a:moveTo>
                    <a:pt x="68" y="51"/>
                  </a:moveTo>
                  <a:cubicBezTo>
                    <a:pt x="75" y="51"/>
                    <a:pt x="80" y="57"/>
                    <a:pt x="80" y="63"/>
                  </a:cubicBezTo>
                  <a:cubicBezTo>
                    <a:pt x="80" y="70"/>
                    <a:pt x="75" y="75"/>
                    <a:pt x="68" y="75"/>
                  </a:cubicBezTo>
                  <a:cubicBezTo>
                    <a:pt x="62" y="75"/>
                    <a:pt x="57" y="70"/>
                    <a:pt x="57" y="63"/>
                  </a:cubicBezTo>
                  <a:cubicBezTo>
                    <a:pt x="57" y="57"/>
                    <a:pt x="62" y="51"/>
                    <a:pt x="6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35185BB-BAC5-41C0-8B35-A720626EC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8363" y="3284539"/>
              <a:ext cx="300038" cy="373063"/>
            </a:xfrm>
            <a:custGeom>
              <a:avLst/>
              <a:gdLst>
                <a:gd name="T0" fmla="*/ 18 w 100"/>
                <a:gd name="T1" fmla="*/ 123 h 124"/>
                <a:gd name="T2" fmla="*/ 18 w 100"/>
                <a:gd name="T3" fmla="*/ 124 h 124"/>
                <a:gd name="T4" fmla="*/ 96 w 100"/>
                <a:gd name="T5" fmla="*/ 124 h 124"/>
                <a:gd name="T6" fmla="*/ 63 w 100"/>
                <a:gd name="T7" fmla="*/ 63 h 124"/>
                <a:gd name="T8" fmla="*/ 100 w 100"/>
                <a:gd name="T9" fmla="*/ 0 h 124"/>
                <a:gd name="T10" fmla="*/ 18 w 100"/>
                <a:gd name="T11" fmla="*/ 0 h 124"/>
                <a:gd name="T12" fmla="*/ 18 w 100"/>
                <a:gd name="T13" fmla="*/ 3 h 124"/>
                <a:gd name="T14" fmla="*/ 1 w 100"/>
                <a:gd name="T15" fmla="*/ 21 h 124"/>
                <a:gd name="T16" fmla="*/ 0 w 100"/>
                <a:gd name="T17" fmla="*/ 20 h 124"/>
                <a:gd name="T18" fmla="*/ 0 w 100"/>
                <a:gd name="T19" fmla="*/ 106 h 124"/>
                <a:gd name="T20" fmla="*/ 1 w 100"/>
                <a:gd name="T21" fmla="*/ 106 h 124"/>
                <a:gd name="T22" fmla="*/ 18 w 100"/>
                <a:gd name="T23" fmla="*/ 123 h 124"/>
                <a:gd name="T24" fmla="*/ 32 w 100"/>
                <a:gd name="T25" fmla="*/ 51 h 124"/>
                <a:gd name="T26" fmla="*/ 44 w 100"/>
                <a:gd name="T27" fmla="*/ 63 h 124"/>
                <a:gd name="T28" fmla="*/ 32 w 100"/>
                <a:gd name="T29" fmla="*/ 75 h 124"/>
                <a:gd name="T30" fmla="*/ 20 w 100"/>
                <a:gd name="T31" fmla="*/ 63 h 124"/>
                <a:gd name="T32" fmla="*/ 32 w 100"/>
                <a:gd name="T33" fmla="*/ 5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4">
                  <a:moveTo>
                    <a:pt x="18" y="123"/>
                  </a:moveTo>
                  <a:cubicBezTo>
                    <a:pt x="18" y="123"/>
                    <a:pt x="18" y="123"/>
                    <a:pt x="18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76" y="111"/>
                    <a:pt x="63" y="88"/>
                    <a:pt x="63" y="63"/>
                  </a:cubicBezTo>
                  <a:cubicBezTo>
                    <a:pt x="63" y="36"/>
                    <a:pt x="78" y="12"/>
                    <a:pt x="10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2"/>
                    <a:pt x="18" y="3"/>
                  </a:cubicBezTo>
                  <a:cubicBezTo>
                    <a:pt x="18" y="13"/>
                    <a:pt x="1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106"/>
                    <a:pt x="1" y="106"/>
                  </a:cubicBezTo>
                  <a:cubicBezTo>
                    <a:pt x="11" y="106"/>
                    <a:pt x="18" y="113"/>
                    <a:pt x="18" y="123"/>
                  </a:cubicBezTo>
                  <a:close/>
                  <a:moveTo>
                    <a:pt x="32" y="51"/>
                  </a:moveTo>
                  <a:cubicBezTo>
                    <a:pt x="39" y="51"/>
                    <a:pt x="44" y="57"/>
                    <a:pt x="44" y="63"/>
                  </a:cubicBezTo>
                  <a:cubicBezTo>
                    <a:pt x="44" y="70"/>
                    <a:pt x="39" y="75"/>
                    <a:pt x="32" y="75"/>
                  </a:cubicBezTo>
                  <a:cubicBezTo>
                    <a:pt x="26" y="75"/>
                    <a:pt x="20" y="70"/>
                    <a:pt x="20" y="63"/>
                  </a:cubicBezTo>
                  <a:cubicBezTo>
                    <a:pt x="20" y="57"/>
                    <a:pt x="26" y="51"/>
                    <a:pt x="3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DB7475A-013B-47C0-930A-68BBED4B8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3294064"/>
              <a:ext cx="206375" cy="350838"/>
            </a:xfrm>
            <a:custGeom>
              <a:avLst/>
              <a:gdLst>
                <a:gd name="T0" fmla="*/ 9 w 69"/>
                <a:gd name="T1" fmla="*/ 56 h 117"/>
                <a:gd name="T2" fmla="*/ 20 w 69"/>
                <a:gd name="T3" fmla="*/ 62 h 117"/>
                <a:gd name="T4" fmla="*/ 31 w 69"/>
                <a:gd name="T5" fmla="*/ 66 h 117"/>
                <a:gd name="T6" fmla="*/ 44 w 69"/>
                <a:gd name="T7" fmla="*/ 72 h 117"/>
                <a:gd name="T8" fmla="*/ 48 w 69"/>
                <a:gd name="T9" fmla="*/ 74 h 117"/>
                <a:gd name="T10" fmla="*/ 50 w 69"/>
                <a:gd name="T11" fmla="*/ 76 h 117"/>
                <a:gd name="T12" fmla="*/ 51 w 69"/>
                <a:gd name="T13" fmla="*/ 80 h 117"/>
                <a:gd name="T14" fmla="*/ 51 w 69"/>
                <a:gd name="T15" fmla="*/ 83 h 117"/>
                <a:gd name="T16" fmla="*/ 46 w 69"/>
                <a:gd name="T17" fmla="*/ 88 h 117"/>
                <a:gd name="T18" fmla="*/ 36 w 69"/>
                <a:gd name="T19" fmla="*/ 90 h 117"/>
                <a:gd name="T20" fmla="*/ 34 w 69"/>
                <a:gd name="T21" fmla="*/ 90 h 117"/>
                <a:gd name="T22" fmla="*/ 26 w 69"/>
                <a:gd name="T23" fmla="*/ 89 h 117"/>
                <a:gd name="T24" fmla="*/ 19 w 69"/>
                <a:gd name="T25" fmla="*/ 85 h 117"/>
                <a:gd name="T26" fmla="*/ 18 w 69"/>
                <a:gd name="T27" fmla="*/ 83 h 117"/>
                <a:gd name="T28" fmla="*/ 17 w 69"/>
                <a:gd name="T29" fmla="*/ 82 h 117"/>
                <a:gd name="T30" fmla="*/ 13 w 69"/>
                <a:gd name="T31" fmla="*/ 81 h 117"/>
                <a:gd name="T32" fmla="*/ 4 w 69"/>
                <a:gd name="T33" fmla="*/ 81 h 117"/>
                <a:gd name="T34" fmla="*/ 0 w 69"/>
                <a:gd name="T35" fmla="*/ 85 h 117"/>
                <a:gd name="T36" fmla="*/ 3 w 69"/>
                <a:gd name="T37" fmla="*/ 91 h 117"/>
                <a:gd name="T38" fmla="*/ 8 w 69"/>
                <a:gd name="T39" fmla="*/ 98 h 117"/>
                <a:gd name="T40" fmla="*/ 20 w 69"/>
                <a:gd name="T41" fmla="*/ 104 h 117"/>
                <a:gd name="T42" fmla="*/ 26 w 69"/>
                <a:gd name="T43" fmla="*/ 106 h 117"/>
                <a:gd name="T44" fmla="*/ 26 w 69"/>
                <a:gd name="T45" fmla="*/ 113 h 117"/>
                <a:gd name="T46" fmla="*/ 30 w 69"/>
                <a:gd name="T47" fmla="*/ 117 h 117"/>
                <a:gd name="T48" fmla="*/ 39 w 69"/>
                <a:gd name="T49" fmla="*/ 117 h 117"/>
                <a:gd name="T50" fmla="*/ 43 w 69"/>
                <a:gd name="T51" fmla="*/ 113 h 117"/>
                <a:gd name="T52" fmla="*/ 43 w 69"/>
                <a:gd name="T53" fmla="*/ 106 h 117"/>
                <a:gd name="T54" fmla="*/ 59 w 69"/>
                <a:gd name="T55" fmla="*/ 99 h 117"/>
                <a:gd name="T56" fmla="*/ 66 w 69"/>
                <a:gd name="T57" fmla="*/ 90 h 117"/>
                <a:gd name="T58" fmla="*/ 69 w 69"/>
                <a:gd name="T59" fmla="*/ 80 h 117"/>
                <a:gd name="T60" fmla="*/ 65 w 69"/>
                <a:gd name="T61" fmla="*/ 68 h 117"/>
                <a:gd name="T62" fmla="*/ 59 w 69"/>
                <a:gd name="T63" fmla="*/ 62 h 117"/>
                <a:gd name="T64" fmla="*/ 49 w 69"/>
                <a:gd name="T65" fmla="*/ 56 h 117"/>
                <a:gd name="T66" fmla="*/ 38 w 69"/>
                <a:gd name="T67" fmla="*/ 51 h 117"/>
                <a:gd name="T68" fmla="*/ 24 w 69"/>
                <a:gd name="T69" fmla="*/ 46 h 117"/>
                <a:gd name="T70" fmla="*/ 20 w 69"/>
                <a:gd name="T71" fmla="*/ 43 h 117"/>
                <a:gd name="T72" fmla="*/ 18 w 69"/>
                <a:gd name="T73" fmla="*/ 41 h 117"/>
                <a:gd name="T74" fmla="*/ 17 w 69"/>
                <a:gd name="T75" fmla="*/ 37 h 117"/>
                <a:gd name="T76" fmla="*/ 18 w 69"/>
                <a:gd name="T77" fmla="*/ 34 h 117"/>
                <a:gd name="T78" fmla="*/ 22 w 69"/>
                <a:gd name="T79" fmla="*/ 30 h 117"/>
                <a:gd name="T80" fmla="*/ 32 w 69"/>
                <a:gd name="T81" fmla="*/ 27 h 117"/>
                <a:gd name="T82" fmla="*/ 34 w 69"/>
                <a:gd name="T83" fmla="*/ 27 h 117"/>
                <a:gd name="T84" fmla="*/ 42 w 69"/>
                <a:gd name="T85" fmla="*/ 28 h 117"/>
                <a:gd name="T86" fmla="*/ 50 w 69"/>
                <a:gd name="T87" fmla="*/ 32 h 117"/>
                <a:gd name="T88" fmla="*/ 51 w 69"/>
                <a:gd name="T89" fmla="*/ 34 h 117"/>
                <a:gd name="T90" fmla="*/ 51 w 69"/>
                <a:gd name="T91" fmla="*/ 35 h 117"/>
                <a:gd name="T92" fmla="*/ 56 w 69"/>
                <a:gd name="T93" fmla="*/ 37 h 117"/>
                <a:gd name="T94" fmla="*/ 64 w 69"/>
                <a:gd name="T95" fmla="*/ 37 h 117"/>
                <a:gd name="T96" fmla="*/ 68 w 69"/>
                <a:gd name="T97" fmla="*/ 33 h 117"/>
                <a:gd name="T98" fmla="*/ 66 w 69"/>
                <a:gd name="T99" fmla="*/ 26 h 117"/>
                <a:gd name="T100" fmla="*/ 60 w 69"/>
                <a:gd name="T101" fmla="*/ 19 h 117"/>
                <a:gd name="T102" fmla="*/ 49 w 69"/>
                <a:gd name="T103" fmla="*/ 13 h 117"/>
                <a:gd name="T104" fmla="*/ 43 w 69"/>
                <a:gd name="T105" fmla="*/ 12 h 117"/>
                <a:gd name="T106" fmla="*/ 43 w 69"/>
                <a:gd name="T107" fmla="*/ 4 h 117"/>
                <a:gd name="T108" fmla="*/ 39 w 69"/>
                <a:gd name="T109" fmla="*/ 0 h 117"/>
                <a:gd name="T110" fmla="*/ 30 w 69"/>
                <a:gd name="T111" fmla="*/ 0 h 117"/>
                <a:gd name="T112" fmla="*/ 26 w 69"/>
                <a:gd name="T113" fmla="*/ 4 h 117"/>
                <a:gd name="T114" fmla="*/ 26 w 69"/>
                <a:gd name="T115" fmla="*/ 12 h 117"/>
                <a:gd name="T116" fmla="*/ 9 w 69"/>
                <a:gd name="T117" fmla="*/ 19 h 117"/>
                <a:gd name="T118" fmla="*/ 2 w 69"/>
                <a:gd name="T119" fmla="*/ 27 h 117"/>
                <a:gd name="T120" fmla="*/ 0 w 69"/>
                <a:gd name="T121" fmla="*/ 37 h 117"/>
                <a:gd name="T122" fmla="*/ 3 w 69"/>
                <a:gd name="T123" fmla="*/ 49 h 117"/>
                <a:gd name="T124" fmla="*/ 9 w 69"/>
                <a:gd name="T125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" h="117">
                  <a:moveTo>
                    <a:pt x="9" y="56"/>
                  </a:moveTo>
                  <a:cubicBezTo>
                    <a:pt x="12" y="58"/>
                    <a:pt x="16" y="60"/>
                    <a:pt x="20" y="62"/>
                  </a:cubicBezTo>
                  <a:cubicBezTo>
                    <a:pt x="24" y="63"/>
                    <a:pt x="27" y="65"/>
                    <a:pt x="31" y="66"/>
                  </a:cubicBezTo>
                  <a:cubicBezTo>
                    <a:pt x="36" y="68"/>
                    <a:pt x="41" y="70"/>
                    <a:pt x="44" y="72"/>
                  </a:cubicBezTo>
                  <a:cubicBezTo>
                    <a:pt x="46" y="73"/>
                    <a:pt x="47" y="73"/>
                    <a:pt x="48" y="74"/>
                  </a:cubicBezTo>
                  <a:cubicBezTo>
                    <a:pt x="49" y="75"/>
                    <a:pt x="50" y="76"/>
                    <a:pt x="50" y="76"/>
                  </a:cubicBezTo>
                  <a:cubicBezTo>
                    <a:pt x="51" y="78"/>
                    <a:pt x="51" y="79"/>
                    <a:pt x="51" y="80"/>
                  </a:cubicBezTo>
                  <a:cubicBezTo>
                    <a:pt x="51" y="81"/>
                    <a:pt x="51" y="82"/>
                    <a:pt x="51" y="83"/>
                  </a:cubicBezTo>
                  <a:cubicBezTo>
                    <a:pt x="50" y="85"/>
                    <a:pt x="49" y="86"/>
                    <a:pt x="46" y="88"/>
                  </a:cubicBezTo>
                  <a:cubicBezTo>
                    <a:pt x="44" y="89"/>
                    <a:pt x="40" y="90"/>
                    <a:pt x="36" y="90"/>
                  </a:cubicBezTo>
                  <a:cubicBezTo>
                    <a:pt x="36" y="90"/>
                    <a:pt x="35" y="90"/>
                    <a:pt x="34" y="90"/>
                  </a:cubicBezTo>
                  <a:cubicBezTo>
                    <a:pt x="31" y="90"/>
                    <a:pt x="28" y="90"/>
                    <a:pt x="26" y="89"/>
                  </a:cubicBezTo>
                  <a:cubicBezTo>
                    <a:pt x="23" y="88"/>
                    <a:pt x="20" y="87"/>
                    <a:pt x="19" y="85"/>
                  </a:cubicBezTo>
                  <a:cubicBezTo>
                    <a:pt x="18" y="85"/>
                    <a:pt x="18" y="84"/>
                    <a:pt x="18" y="83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7" y="81"/>
                    <a:pt x="15" y="81"/>
                    <a:pt x="1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2" y="81"/>
                    <a:pt x="0" y="82"/>
                    <a:pt x="0" y="85"/>
                  </a:cubicBezTo>
                  <a:cubicBezTo>
                    <a:pt x="0" y="85"/>
                    <a:pt x="1" y="88"/>
                    <a:pt x="3" y="91"/>
                  </a:cubicBezTo>
                  <a:cubicBezTo>
                    <a:pt x="4" y="94"/>
                    <a:pt x="6" y="96"/>
                    <a:pt x="8" y="98"/>
                  </a:cubicBezTo>
                  <a:cubicBezTo>
                    <a:pt x="11" y="101"/>
                    <a:pt x="15" y="103"/>
                    <a:pt x="20" y="104"/>
                  </a:cubicBezTo>
                  <a:cubicBezTo>
                    <a:pt x="22" y="105"/>
                    <a:pt x="24" y="105"/>
                    <a:pt x="26" y="106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5"/>
                    <a:pt x="27" y="117"/>
                    <a:pt x="30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41" y="117"/>
                    <a:pt x="43" y="115"/>
                    <a:pt x="43" y="113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9" y="105"/>
                    <a:pt x="55" y="102"/>
                    <a:pt x="59" y="99"/>
                  </a:cubicBezTo>
                  <a:cubicBezTo>
                    <a:pt x="62" y="96"/>
                    <a:pt x="65" y="93"/>
                    <a:pt x="66" y="90"/>
                  </a:cubicBezTo>
                  <a:cubicBezTo>
                    <a:pt x="68" y="87"/>
                    <a:pt x="69" y="84"/>
                    <a:pt x="69" y="80"/>
                  </a:cubicBezTo>
                  <a:cubicBezTo>
                    <a:pt x="69" y="76"/>
                    <a:pt x="68" y="72"/>
                    <a:pt x="65" y="68"/>
                  </a:cubicBezTo>
                  <a:cubicBezTo>
                    <a:pt x="64" y="66"/>
                    <a:pt x="62" y="64"/>
                    <a:pt x="59" y="62"/>
                  </a:cubicBezTo>
                  <a:cubicBezTo>
                    <a:pt x="56" y="59"/>
                    <a:pt x="52" y="57"/>
                    <a:pt x="49" y="56"/>
                  </a:cubicBezTo>
                  <a:cubicBezTo>
                    <a:pt x="45" y="54"/>
                    <a:pt x="41" y="53"/>
                    <a:pt x="38" y="51"/>
                  </a:cubicBezTo>
                  <a:cubicBezTo>
                    <a:pt x="33" y="49"/>
                    <a:pt x="28" y="48"/>
                    <a:pt x="24" y="46"/>
                  </a:cubicBezTo>
                  <a:cubicBezTo>
                    <a:pt x="23" y="45"/>
                    <a:pt x="21" y="44"/>
                    <a:pt x="20" y="43"/>
                  </a:cubicBezTo>
                  <a:cubicBezTo>
                    <a:pt x="19" y="42"/>
                    <a:pt x="19" y="42"/>
                    <a:pt x="18" y="41"/>
                  </a:cubicBezTo>
                  <a:cubicBezTo>
                    <a:pt x="17" y="40"/>
                    <a:pt x="17" y="38"/>
                    <a:pt x="17" y="37"/>
                  </a:cubicBezTo>
                  <a:cubicBezTo>
                    <a:pt x="17" y="36"/>
                    <a:pt x="17" y="35"/>
                    <a:pt x="18" y="34"/>
                  </a:cubicBezTo>
                  <a:cubicBezTo>
                    <a:pt x="19" y="33"/>
                    <a:pt x="20" y="31"/>
                    <a:pt x="22" y="30"/>
                  </a:cubicBezTo>
                  <a:cubicBezTo>
                    <a:pt x="25" y="28"/>
                    <a:pt x="28" y="27"/>
                    <a:pt x="32" y="27"/>
                  </a:cubicBezTo>
                  <a:cubicBezTo>
                    <a:pt x="33" y="27"/>
                    <a:pt x="33" y="27"/>
                    <a:pt x="34" y="27"/>
                  </a:cubicBezTo>
                  <a:cubicBezTo>
                    <a:pt x="37" y="27"/>
                    <a:pt x="40" y="28"/>
                    <a:pt x="42" y="28"/>
                  </a:cubicBezTo>
                  <a:cubicBezTo>
                    <a:pt x="46" y="29"/>
                    <a:pt x="48" y="31"/>
                    <a:pt x="50" y="32"/>
                  </a:cubicBezTo>
                  <a:cubicBezTo>
                    <a:pt x="50" y="33"/>
                    <a:pt x="51" y="34"/>
                    <a:pt x="51" y="34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3" y="37"/>
                    <a:pt x="56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7" y="37"/>
                    <a:pt x="68" y="35"/>
                    <a:pt x="68" y="33"/>
                  </a:cubicBezTo>
                  <a:cubicBezTo>
                    <a:pt x="68" y="33"/>
                    <a:pt x="68" y="29"/>
                    <a:pt x="66" y="26"/>
                  </a:cubicBezTo>
                  <a:cubicBezTo>
                    <a:pt x="64" y="23"/>
                    <a:pt x="63" y="21"/>
                    <a:pt x="60" y="19"/>
                  </a:cubicBezTo>
                  <a:cubicBezTo>
                    <a:pt x="57" y="17"/>
                    <a:pt x="53" y="14"/>
                    <a:pt x="49" y="13"/>
                  </a:cubicBezTo>
                  <a:cubicBezTo>
                    <a:pt x="47" y="13"/>
                    <a:pt x="45" y="12"/>
                    <a:pt x="43" y="1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2"/>
                    <a:pt x="41" y="0"/>
                    <a:pt x="3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6" y="2"/>
                    <a:pt x="26" y="4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9" y="13"/>
                    <a:pt x="13" y="15"/>
                    <a:pt x="9" y="19"/>
                  </a:cubicBezTo>
                  <a:cubicBezTo>
                    <a:pt x="6" y="21"/>
                    <a:pt x="4" y="24"/>
                    <a:pt x="2" y="27"/>
                  </a:cubicBezTo>
                  <a:cubicBezTo>
                    <a:pt x="1" y="30"/>
                    <a:pt x="0" y="34"/>
                    <a:pt x="0" y="37"/>
                  </a:cubicBezTo>
                  <a:cubicBezTo>
                    <a:pt x="0" y="41"/>
                    <a:pt x="1" y="45"/>
                    <a:pt x="3" y="49"/>
                  </a:cubicBezTo>
                  <a:cubicBezTo>
                    <a:pt x="5" y="52"/>
                    <a:pt x="7" y="54"/>
                    <a:pt x="9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9D3340EF-8F52-4525-9569-7D5A176B3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0979C30-9E83-49EC-93D0-57A594C2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3"/>
          <a:stretch/>
        </p:blipFill>
        <p:spPr>
          <a:xfrm>
            <a:off x="1524" y="0"/>
            <a:ext cx="12188952" cy="3196315"/>
          </a:xfrm>
          <a:prstGeom prst="rect">
            <a:avLst/>
          </a:prstGeom>
        </p:spPr>
      </p:pic>
      <p:sp>
        <p:nvSpPr>
          <p:cNvPr id="36" name="2 CuadroTexto">
            <a:extLst>
              <a:ext uri="{FF2B5EF4-FFF2-40B4-BE49-F238E27FC236}">
                <a16:creationId xmlns:a16="http://schemas.microsoft.com/office/drawing/2014/main" id="{901055DD-C09D-46CC-9CD9-169F58615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80" y="859678"/>
            <a:ext cx="4730064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BENEFICIOS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51864541-0890-497C-BC43-3A0303871BE8}"/>
              </a:ext>
            </a:extLst>
          </p:cNvPr>
          <p:cNvCxnSpPr>
            <a:cxnSpLocks/>
          </p:cNvCxnSpPr>
          <p:nvPr/>
        </p:nvCxnSpPr>
        <p:spPr>
          <a:xfrm>
            <a:off x="951848" y="813640"/>
            <a:ext cx="22030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2 CuadroTexto">
            <a:extLst>
              <a:ext uri="{FF2B5EF4-FFF2-40B4-BE49-F238E27FC236}">
                <a16:creationId xmlns:a16="http://schemas.microsoft.com/office/drawing/2014/main" id="{4D08AD07-FDF3-45B2-BD50-34E27E0D6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80" y="1226019"/>
            <a:ext cx="5090104" cy="3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Complementario de Salud</a:t>
            </a:r>
          </a:p>
        </p:txBody>
      </p:sp>
      <p:sp>
        <p:nvSpPr>
          <p:cNvPr id="40" name="3 Rectángulo">
            <a:extLst>
              <a:ext uri="{FF2B5EF4-FFF2-40B4-BE49-F238E27FC236}">
                <a16:creationId xmlns:a16="http://schemas.microsoft.com/office/drawing/2014/main" id="{23874C1A-FF93-42AD-897D-4B3200F69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991" y="4170431"/>
            <a:ext cx="4067665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 de reembolso para medicamentos al momento de</a:t>
            </a:r>
            <a:b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compra, </a:t>
            </a: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las 3 cadenas de farmacias más grande del país.</a:t>
            </a:r>
          </a:p>
        </p:txBody>
      </p:sp>
      <p:sp>
        <p:nvSpPr>
          <p:cNvPr id="41" name="3 Rectángulo">
            <a:extLst>
              <a:ext uri="{FF2B5EF4-FFF2-40B4-BE49-F238E27FC236}">
                <a16:creationId xmlns:a16="http://schemas.microsoft.com/office/drawing/2014/main" id="{8873D252-22FB-486B-9EC9-C7743F3E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991" y="3398253"/>
            <a:ext cx="3911144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0077B7"/>
              </a:buClr>
              <a:buSzTx/>
              <a:buFontTx/>
              <a:buNone/>
              <a:tabLst/>
              <a:defRPr/>
            </a:pPr>
            <a:r>
              <a:rPr kumimoji="0" lang="es-ES" alt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77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CONVENIO FARMACIAS</a:t>
            </a:r>
          </a:p>
        </p:txBody>
      </p:sp>
      <p:pic>
        <p:nvPicPr>
          <p:cNvPr id="42" name="Picture 2" descr="Resultado de imagen para farmacia cruz verde">
            <a:extLst>
              <a:ext uri="{FF2B5EF4-FFF2-40B4-BE49-F238E27FC236}">
                <a16:creationId xmlns:a16="http://schemas.microsoft.com/office/drawing/2014/main" id="{DABE49B8-A63B-4206-B16E-7228A5AC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5412146"/>
            <a:ext cx="905876" cy="73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Imagen relacionada">
            <a:extLst>
              <a:ext uri="{FF2B5EF4-FFF2-40B4-BE49-F238E27FC236}">
                <a16:creationId xmlns:a16="http://schemas.microsoft.com/office/drawing/2014/main" id="{2AC8C86A-4DDD-415D-8766-EBE47F1A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66" y="5412146"/>
            <a:ext cx="927227" cy="8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BBBC90F7-FBC5-410D-B273-A8CC5D11C6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30288"/>
          <a:stretch/>
        </p:blipFill>
        <p:spPr>
          <a:xfrm>
            <a:off x="9211187" y="5642085"/>
            <a:ext cx="1432061" cy="460789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31E7A1FD-26F2-47B0-971A-960D534A6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72" y="5388640"/>
            <a:ext cx="1889275" cy="877957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5463C687-F8D0-4073-941E-A72E7B4DF907}"/>
              </a:ext>
            </a:extLst>
          </p:cNvPr>
          <p:cNvGrpSpPr/>
          <p:nvPr/>
        </p:nvGrpSpPr>
        <p:grpSpPr>
          <a:xfrm>
            <a:off x="5876162" y="3346272"/>
            <a:ext cx="942564" cy="942564"/>
            <a:chOff x="5876162" y="3346272"/>
            <a:chExt cx="942564" cy="942564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30055BA6-6BBE-4C53-AECA-080580D0EB8E}"/>
                </a:ext>
              </a:extLst>
            </p:cNvPr>
            <p:cNvSpPr/>
            <p:nvPr/>
          </p:nvSpPr>
          <p:spPr>
            <a:xfrm>
              <a:off x="5876162" y="3346272"/>
              <a:ext cx="942564" cy="942564"/>
            </a:xfrm>
            <a:prstGeom prst="ellipse">
              <a:avLst/>
            </a:prstGeom>
            <a:solidFill>
              <a:srgbClr val="00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" name="Group 4">
              <a:extLst>
                <a:ext uri="{FF2B5EF4-FFF2-40B4-BE49-F238E27FC236}">
                  <a16:creationId xmlns:a16="http://schemas.microsoft.com/office/drawing/2014/main" id="{4E604C1A-8221-4E4F-AF54-6737D256DC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4191" y="3565235"/>
              <a:ext cx="537414" cy="605196"/>
              <a:chOff x="3285" y="1537"/>
              <a:chExt cx="1110" cy="1250"/>
            </a:xfrm>
            <a:solidFill>
              <a:schemeClr val="bg1"/>
            </a:solidFill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34ABB3CE-1E8A-414F-8D27-40FF71093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5" y="1537"/>
                <a:ext cx="127" cy="1250"/>
              </a:xfrm>
              <a:custGeom>
                <a:avLst/>
                <a:gdLst>
                  <a:gd name="T0" fmla="*/ 67 w 67"/>
                  <a:gd name="T1" fmla="*/ 99 h 663"/>
                  <a:gd name="T2" fmla="*/ 67 w 67"/>
                  <a:gd name="T3" fmla="*/ 66 h 663"/>
                  <a:gd name="T4" fmla="*/ 33 w 67"/>
                  <a:gd name="T5" fmla="*/ 66 h 663"/>
                  <a:gd name="T6" fmla="*/ 33 w 67"/>
                  <a:gd name="T7" fmla="*/ 16 h 663"/>
                  <a:gd name="T8" fmla="*/ 17 w 67"/>
                  <a:gd name="T9" fmla="*/ 0 h 663"/>
                  <a:gd name="T10" fmla="*/ 0 w 67"/>
                  <a:gd name="T11" fmla="*/ 16 h 663"/>
                  <a:gd name="T12" fmla="*/ 0 w 67"/>
                  <a:gd name="T13" fmla="*/ 82 h 663"/>
                  <a:gd name="T14" fmla="*/ 0 w 67"/>
                  <a:gd name="T15" fmla="*/ 319 h 663"/>
                  <a:gd name="T16" fmla="*/ 0 w 67"/>
                  <a:gd name="T17" fmla="*/ 646 h 663"/>
                  <a:gd name="T18" fmla="*/ 17 w 67"/>
                  <a:gd name="T19" fmla="*/ 663 h 663"/>
                  <a:gd name="T20" fmla="*/ 33 w 67"/>
                  <a:gd name="T21" fmla="*/ 646 h 663"/>
                  <a:gd name="T22" fmla="*/ 33 w 67"/>
                  <a:gd name="T23" fmla="*/ 336 h 663"/>
                  <a:gd name="T24" fmla="*/ 67 w 67"/>
                  <a:gd name="T25" fmla="*/ 336 h 663"/>
                  <a:gd name="T26" fmla="*/ 67 w 67"/>
                  <a:gd name="T27" fmla="*/ 303 h 663"/>
                  <a:gd name="T28" fmla="*/ 33 w 67"/>
                  <a:gd name="T29" fmla="*/ 303 h 663"/>
                  <a:gd name="T30" fmla="*/ 33 w 67"/>
                  <a:gd name="T31" fmla="*/ 98 h 663"/>
                  <a:gd name="T32" fmla="*/ 67 w 67"/>
                  <a:gd name="T33" fmla="*/ 98 h 663"/>
                  <a:gd name="T34" fmla="*/ 67 w 67"/>
                  <a:gd name="T35" fmla="*/ 99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663">
                    <a:moveTo>
                      <a:pt x="67" y="99"/>
                    </a:moveTo>
                    <a:cubicBezTo>
                      <a:pt x="67" y="66"/>
                      <a:pt x="67" y="66"/>
                      <a:pt x="67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646"/>
                      <a:pt x="0" y="646"/>
                      <a:pt x="0" y="646"/>
                    </a:cubicBezTo>
                    <a:cubicBezTo>
                      <a:pt x="0" y="655"/>
                      <a:pt x="7" y="663"/>
                      <a:pt x="17" y="663"/>
                    </a:cubicBezTo>
                    <a:cubicBezTo>
                      <a:pt x="26" y="663"/>
                      <a:pt x="33" y="656"/>
                      <a:pt x="33" y="646"/>
                    </a:cubicBezTo>
                    <a:cubicBezTo>
                      <a:pt x="33" y="336"/>
                      <a:pt x="33" y="336"/>
                      <a:pt x="33" y="336"/>
                    </a:cubicBezTo>
                    <a:cubicBezTo>
                      <a:pt x="67" y="336"/>
                      <a:pt x="67" y="336"/>
                      <a:pt x="67" y="336"/>
                    </a:cubicBezTo>
                    <a:cubicBezTo>
                      <a:pt x="67" y="303"/>
                      <a:pt x="67" y="303"/>
                      <a:pt x="67" y="303"/>
                    </a:cubicBezTo>
                    <a:cubicBezTo>
                      <a:pt x="33" y="303"/>
                      <a:pt x="33" y="303"/>
                      <a:pt x="33" y="303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67" y="98"/>
                      <a:pt x="67" y="98"/>
                      <a:pt x="67" y="98"/>
                    </a:cubicBezTo>
                    <a:lnTo>
                      <a:pt x="67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C0E59026-EB77-4C2A-A559-9F513BD8C0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1" y="1558"/>
                <a:ext cx="944" cy="716"/>
              </a:xfrm>
              <a:custGeom>
                <a:avLst/>
                <a:gdLst>
                  <a:gd name="T0" fmla="*/ 495 w 500"/>
                  <a:gd name="T1" fmla="*/ 0 h 380"/>
                  <a:gd name="T2" fmla="*/ 6 w 500"/>
                  <a:gd name="T3" fmla="*/ 0 h 380"/>
                  <a:gd name="T4" fmla="*/ 0 w 500"/>
                  <a:gd name="T5" fmla="*/ 5 h 380"/>
                  <a:gd name="T6" fmla="*/ 0 w 500"/>
                  <a:gd name="T7" fmla="*/ 55 h 380"/>
                  <a:gd name="T8" fmla="*/ 0 w 500"/>
                  <a:gd name="T9" fmla="*/ 88 h 380"/>
                  <a:gd name="T10" fmla="*/ 0 w 500"/>
                  <a:gd name="T11" fmla="*/ 292 h 380"/>
                  <a:gd name="T12" fmla="*/ 0 w 500"/>
                  <a:gd name="T13" fmla="*/ 325 h 380"/>
                  <a:gd name="T14" fmla="*/ 0 w 500"/>
                  <a:gd name="T15" fmla="*/ 375 h 380"/>
                  <a:gd name="T16" fmla="*/ 6 w 500"/>
                  <a:gd name="T17" fmla="*/ 380 h 380"/>
                  <a:gd name="T18" fmla="*/ 494 w 500"/>
                  <a:gd name="T19" fmla="*/ 380 h 380"/>
                  <a:gd name="T20" fmla="*/ 500 w 500"/>
                  <a:gd name="T21" fmla="*/ 375 h 380"/>
                  <a:gd name="T22" fmla="*/ 500 w 500"/>
                  <a:gd name="T23" fmla="*/ 5 h 380"/>
                  <a:gd name="T24" fmla="*/ 495 w 500"/>
                  <a:gd name="T25" fmla="*/ 0 h 380"/>
                  <a:gd name="T26" fmla="*/ 371 w 500"/>
                  <a:gd name="T27" fmla="*/ 225 h 380"/>
                  <a:gd name="T28" fmla="*/ 366 w 500"/>
                  <a:gd name="T29" fmla="*/ 230 h 380"/>
                  <a:gd name="T30" fmla="*/ 290 w 500"/>
                  <a:gd name="T31" fmla="*/ 230 h 380"/>
                  <a:gd name="T32" fmla="*/ 290 w 500"/>
                  <a:gd name="T33" fmla="*/ 307 h 380"/>
                  <a:gd name="T34" fmla="*/ 284 w 500"/>
                  <a:gd name="T35" fmla="*/ 313 h 380"/>
                  <a:gd name="T36" fmla="*/ 216 w 500"/>
                  <a:gd name="T37" fmla="*/ 313 h 380"/>
                  <a:gd name="T38" fmla="*/ 210 w 500"/>
                  <a:gd name="T39" fmla="*/ 307 h 380"/>
                  <a:gd name="T40" fmla="*/ 210 w 500"/>
                  <a:gd name="T41" fmla="*/ 230 h 380"/>
                  <a:gd name="T42" fmla="*/ 135 w 500"/>
                  <a:gd name="T43" fmla="*/ 230 h 380"/>
                  <a:gd name="T44" fmla="*/ 129 w 500"/>
                  <a:gd name="T45" fmla="*/ 225 h 380"/>
                  <a:gd name="T46" fmla="*/ 129 w 500"/>
                  <a:gd name="T47" fmla="*/ 155 h 380"/>
                  <a:gd name="T48" fmla="*/ 135 w 500"/>
                  <a:gd name="T49" fmla="*/ 150 h 380"/>
                  <a:gd name="T50" fmla="*/ 210 w 500"/>
                  <a:gd name="T51" fmla="*/ 150 h 380"/>
                  <a:gd name="T52" fmla="*/ 210 w 500"/>
                  <a:gd name="T53" fmla="*/ 73 h 380"/>
                  <a:gd name="T54" fmla="*/ 216 w 500"/>
                  <a:gd name="T55" fmla="*/ 67 h 380"/>
                  <a:gd name="T56" fmla="*/ 284 w 500"/>
                  <a:gd name="T57" fmla="*/ 67 h 380"/>
                  <a:gd name="T58" fmla="*/ 290 w 500"/>
                  <a:gd name="T59" fmla="*/ 73 h 380"/>
                  <a:gd name="T60" fmla="*/ 290 w 500"/>
                  <a:gd name="T61" fmla="*/ 150 h 380"/>
                  <a:gd name="T62" fmla="*/ 366 w 500"/>
                  <a:gd name="T63" fmla="*/ 150 h 380"/>
                  <a:gd name="T64" fmla="*/ 371 w 500"/>
                  <a:gd name="T65" fmla="*/ 155 h 380"/>
                  <a:gd name="T66" fmla="*/ 371 w 500"/>
                  <a:gd name="T67" fmla="*/ 225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00" h="380">
                    <a:moveTo>
                      <a:pt x="49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292"/>
                      <a:pt x="0" y="292"/>
                      <a:pt x="0" y="292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75"/>
                      <a:pt x="0" y="375"/>
                      <a:pt x="0" y="375"/>
                    </a:cubicBezTo>
                    <a:cubicBezTo>
                      <a:pt x="0" y="377"/>
                      <a:pt x="3" y="380"/>
                      <a:pt x="6" y="380"/>
                    </a:cubicBezTo>
                    <a:cubicBezTo>
                      <a:pt x="494" y="380"/>
                      <a:pt x="494" y="380"/>
                      <a:pt x="494" y="380"/>
                    </a:cubicBezTo>
                    <a:cubicBezTo>
                      <a:pt x="497" y="380"/>
                      <a:pt x="500" y="378"/>
                      <a:pt x="500" y="375"/>
                    </a:cubicBezTo>
                    <a:cubicBezTo>
                      <a:pt x="500" y="5"/>
                      <a:pt x="500" y="5"/>
                      <a:pt x="500" y="5"/>
                    </a:cubicBezTo>
                    <a:cubicBezTo>
                      <a:pt x="500" y="2"/>
                      <a:pt x="497" y="0"/>
                      <a:pt x="495" y="0"/>
                    </a:cubicBezTo>
                    <a:close/>
                    <a:moveTo>
                      <a:pt x="371" y="225"/>
                    </a:moveTo>
                    <a:cubicBezTo>
                      <a:pt x="371" y="228"/>
                      <a:pt x="369" y="230"/>
                      <a:pt x="366" y="230"/>
                    </a:cubicBezTo>
                    <a:cubicBezTo>
                      <a:pt x="290" y="230"/>
                      <a:pt x="290" y="230"/>
                      <a:pt x="290" y="230"/>
                    </a:cubicBezTo>
                    <a:cubicBezTo>
                      <a:pt x="290" y="307"/>
                      <a:pt x="290" y="307"/>
                      <a:pt x="290" y="307"/>
                    </a:cubicBezTo>
                    <a:cubicBezTo>
                      <a:pt x="290" y="310"/>
                      <a:pt x="288" y="313"/>
                      <a:pt x="284" y="313"/>
                    </a:cubicBezTo>
                    <a:cubicBezTo>
                      <a:pt x="216" y="313"/>
                      <a:pt x="216" y="313"/>
                      <a:pt x="216" y="313"/>
                    </a:cubicBezTo>
                    <a:cubicBezTo>
                      <a:pt x="213" y="313"/>
                      <a:pt x="210" y="310"/>
                      <a:pt x="210" y="307"/>
                    </a:cubicBezTo>
                    <a:cubicBezTo>
                      <a:pt x="210" y="230"/>
                      <a:pt x="210" y="230"/>
                      <a:pt x="210" y="230"/>
                    </a:cubicBezTo>
                    <a:cubicBezTo>
                      <a:pt x="135" y="230"/>
                      <a:pt x="135" y="230"/>
                      <a:pt x="135" y="230"/>
                    </a:cubicBezTo>
                    <a:cubicBezTo>
                      <a:pt x="132" y="230"/>
                      <a:pt x="129" y="228"/>
                      <a:pt x="129" y="225"/>
                    </a:cubicBezTo>
                    <a:cubicBezTo>
                      <a:pt x="129" y="155"/>
                      <a:pt x="129" y="155"/>
                      <a:pt x="129" y="155"/>
                    </a:cubicBezTo>
                    <a:cubicBezTo>
                      <a:pt x="129" y="152"/>
                      <a:pt x="131" y="150"/>
                      <a:pt x="135" y="150"/>
                    </a:cubicBezTo>
                    <a:cubicBezTo>
                      <a:pt x="210" y="150"/>
                      <a:pt x="210" y="150"/>
                      <a:pt x="210" y="150"/>
                    </a:cubicBezTo>
                    <a:cubicBezTo>
                      <a:pt x="210" y="73"/>
                      <a:pt x="210" y="73"/>
                      <a:pt x="210" y="73"/>
                    </a:cubicBezTo>
                    <a:cubicBezTo>
                      <a:pt x="210" y="70"/>
                      <a:pt x="213" y="67"/>
                      <a:pt x="216" y="67"/>
                    </a:cubicBezTo>
                    <a:cubicBezTo>
                      <a:pt x="284" y="67"/>
                      <a:pt x="284" y="67"/>
                      <a:pt x="284" y="67"/>
                    </a:cubicBezTo>
                    <a:cubicBezTo>
                      <a:pt x="288" y="67"/>
                      <a:pt x="290" y="69"/>
                      <a:pt x="290" y="73"/>
                    </a:cubicBezTo>
                    <a:cubicBezTo>
                      <a:pt x="290" y="150"/>
                      <a:pt x="290" y="150"/>
                      <a:pt x="290" y="150"/>
                    </a:cubicBezTo>
                    <a:cubicBezTo>
                      <a:pt x="366" y="150"/>
                      <a:pt x="366" y="150"/>
                      <a:pt x="366" y="150"/>
                    </a:cubicBezTo>
                    <a:cubicBezTo>
                      <a:pt x="369" y="150"/>
                      <a:pt x="371" y="152"/>
                      <a:pt x="371" y="155"/>
                    </a:cubicBezTo>
                    <a:cubicBezTo>
                      <a:pt x="371" y="225"/>
                      <a:pt x="371" y="225"/>
                      <a:pt x="371" y="2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D72FED6D-935C-4C8D-BF52-734B9FEE6638}"/>
              </a:ext>
            </a:extLst>
          </p:cNvPr>
          <p:cNvGrpSpPr/>
          <p:nvPr/>
        </p:nvGrpSpPr>
        <p:grpSpPr>
          <a:xfrm>
            <a:off x="658002" y="3346272"/>
            <a:ext cx="942564" cy="942564"/>
            <a:chOff x="658002" y="3346272"/>
            <a:chExt cx="942564" cy="942564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6697807F-BBAD-4971-926F-DA3FEA119129}"/>
                </a:ext>
              </a:extLst>
            </p:cNvPr>
            <p:cNvSpPr/>
            <p:nvPr/>
          </p:nvSpPr>
          <p:spPr>
            <a:xfrm>
              <a:off x="658002" y="3346272"/>
              <a:ext cx="942564" cy="942564"/>
            </a:xfrm>
            <a:prstGeom prst="ellipse">
              <a:avLst/>
            </a:prstGeom>
            <a:solidFill>
              <a:srgbClr val="00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6" name="Group 9">
              <a:extLst>
                <a:ext uri="{FF2B5EF4-FFF2-40B4-BE49-F238E27FC236}">
                  <a16:creationId xmlns:a16="http://schemas.microsoft.com/office/drawing/2014/main" id="{4BFD2CE6-83F7-43A1-BBF5-ECF22BFBEC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5210" y="3567138"/>
              <a:ext cx="531723" cy="505250"/>
              <a:chOff x="3137" y="1491"/>
              <a:chExt cx="1406" cy="1336"/>
            </a:xfrm>
            <a:solidFill>
              <a:schemeClr val="bg1"/>
            </a:solidFill>
          </p:grpSpPr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33C7CA0C-0360-4FF2-A429-D6D78350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1491"/>
                <a:ext cx="151" cy="153"/>
              </a:xfrm>
              <a:custGeom>
                <a:avLst/>
                <a:gdLst>
                  <a:gd name="T0" fmla="*/ 0 w 80"/>
                  <a:gd name="T1" fmla="*/ 0 h 81"/>
                  <a:gd name="T2" fmla="*/ 80 w 80"/>
                  <a:gd name="T3" fmla="*/ 0 h 81"/>
                  <a:gd name="T4" fmla="*/ 80 w 80"/>
                  <a:gd name="T5" fmla="*/ 27 h 81"/>
                  <a:gd name="T6" fmla="*/ 27 w 80"/>
                  <a:gd name="T7" fmla="*/ 27 h 81"/>
                  <a:gd name="T8" fmla="*/ 27 w 80"/>
                  <a:gd name="T9" fmla="*/ 81 h 81"/>
                  <a:gd name="T10" fmla="*/ 0 w 80"/>
                  <a:gd name="T11" fmla="*/ 81 h 81"/>
                  <a:gd name="T12" fmla="*/ 0 w 80"/>
                  <a:gd name="T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81">
                    <a:moveTo>
                      <a:pt x="0" y="0"/>
                    </a:moveTo>
                    <a:cubicBezTo>
                      <a:pt x="27" y="0"/>
                      <a:pt x="54" y="0"/>
                      <a:pt x="80" y="0"/>
                    </a:cubicBezTo>
                    <a:cubicBezTo>
                      <a:pt x="80" y="9"/>
                      <a:pt x="80" y="18"/>
                      <a:pt x="80" y="27"/>
                    </a:cubicBezTo>
                    <a:cubicBezTo>
                      <a:pt x="63" y="27"/>
                      <a:pt x="46" y="27"/>
                      <a:pt x="27" y="27"/>
                    </a:cubicBezTo>
                    <a:cubicBezTo>
                      <a:pt x="27" y="45"/>
                      <a:pt x="27" y="63"/>
                      <a:pt x="27" y="81"/>
                    </a:cubicBezTo>
                    <a:cubicBezTo>
                      <a:pt x="18" y="81"/>
                      <a:pt x="9" y="81"/>
                      <a:pt x="0" y="81"/>
                    </a:cubicBezTo>
                    <a:cubicBezTo>
                      <a:pt x="0" y="55"/>
                      <a:pt x="0" y="28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434299BC-F47B-46FB-986E-95A4D3DC9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0" y="1491"/>
                <a:ext cx="153" cy="153"/>
              </a:xfrm>
              <a:custGeom>
                <a:avLst/>
                <a:gdLst>
                  <a:gd name="T0" fmla="*/ 0 w 81"/>
                  <a:gd name="T1" fmla="*/ 28 h 81"/>
                  <a:gd name="T2" fmla="*/ 0 w 81"/>
                  <a:gd name="T3" fmla="*/ 0 h 81"/>
                  <a:gd name="T4" fmla="*/ 81 w 81"/>
                  <a:gd name="T5" fmla="*/ 0 h 81"/>
                  <a:gd name="T6" fmla="*/ 81 w 81"/>
                  <a:gd name="T7" fmla="*/ 81 h 81"/>
                  <a:gd name="T8" fmla="*/ 55 w 81"/>
                  <a:gd name="T9" fmla="*/ 81 h 81"/>
                  <a:gd name="T10" fmla="*/ 55 w 81"/>
                  <a:gd name="T11" fmla="*/ 27 h 81"/>
                  <a:gd name="T12" fmla="*/ 0 w 81"/>
                  <a:gd name="T13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81">
                    <a:moveTo>
                      <a:pt x="0" y="28"/>
                    </a:moveTo>
                    <a:cubicBezTo>
                      <a:pt x="0" y="18"/>
                      <a:pt x="0" y="9"/>
                      <a:pt x="0" y="0"/>
                    </a:cubicBezTo>
                    <a:cubicBezTo>
                      <a:pt x="26" y="0"/>
                      <a:pt x="54" y="0"/>
                      <a:pt x="81" y="0"/>
                    </a:cubicBezTo>
                    <a:cubicBezTo>
                      <a:pt x="81" y="27"/>
                      <a:pt x="81" y="53"/>
                      <a:pt x="81" y="81"/>
                    </a:cubicBezTo>
                    <a:cubicBezTo>
                      <a:pt x="73" y="81"/>
                      <a:pt x="64" y="81"/>
                      <a:pt x="55" y="81"/>
                    </a:cubicBezTo>
                    <a:cubicBezTo>
                      <a:pt x="55" y="63"/>
                      <a:pt x="55" y="46"/>
                      <a:pt x="55" y="27"/>
                    </a:cubicBezTo>
                    <a:cubicBezTo>
                      <a:pt x="36" y="28"/>
                      <a:pt x="18" y="28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6F4EB9A6-1932-4D0F-AE7B-A1FBDC77D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2672"/>
                <a:ext cx="151" cy="153"/>
              </a:xfrm>
              <a:custGeom>
                <a:avLst/>
                <a:gdLst>
                  <a:gd name="T0" fmla="*/ 26 w 80"/>
                  <a:gd name="T1" fmla="*/ 54 h 81"/>
                  <a:gd name="T2" fmla="*/ 80 w 80"/>
                  <a:gd name="T3" fmla="*/ 54 h 81"/>
                  <a:gd name="T4" fmla="*/ 80 w 80"/>
                  <a:gd name="T5" fmla="*/ 81 h 81"/>
                  <a:gd name="T6" fmla="*/ 0 w 80"/>
                  <a:gd name="T7" fmla="*/ 81 h 81"/>
                  <a:gd name="T8" fmla="*/ 0 w 80"/>
                  <a:gd name="T9" fmla="*/ 0 h 81"/>
                  <a:gd name="T10" fmla="*/ 26 w 80"/>
                  <a:gd name="T11" fmla="*/ 0 h 81"/>
                  <a:gd name="T12" fmla="*/ 26 w 80"/>
                  <a:gd name="T13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81">
                    <a:moveTo>
                      <a:pt x="26" y="54"/>
                    </a:moveTo>
                    <a:cubicBezTo>
                      <a:pt x="46" y="54"/>
                      <a:pt x="63" y="54"/>
                      <a:pt x="80" y="54"/>
                    </a:cubicBezTo>
                    <a:cubicBezTo>
                      <a:pt x="80" y="63"/>
                      <a:pt x="80" y="71"/>
                      <a:pt x="80" y="81"/>
                    </a:cubicBezTo>
                    <a:cubicBezTo>
                      <a:pt x="54" y="81"/>
                      <a:pt x="26" y="81"/>
                      <a:pt x="0" y="81"/>
                    </a:cubicBezTo>
                    <a:cubicBezTo>
                      <a:pt x="0" y="54"/>
                      <a:pt x="0" y="27"/>
                      <a:pt x="0" y="0"/>
                    </a:cubicBezTo>
                    <a:cubicBezTo>
                      <a:pt x="8" y="0"/>
                      <a:pt x="17" y="0"/>
                      <a:pt x="26" y="0"/>
                    </a:cubicBezTo>
                    <a:cubicBezTo>
                      <a:pt x="26" y="18"/>
                      <a:pt x="26" y="36"/>
                      <a:pt x="26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9090392A-60E1-4EB7-9C17-8E785C726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0" y="2674"/>
                <a:ext cx="153" cy="151"/>
              </a:xfrm>
              <a:custGeom>
                <a:avLst/>
                <a:gdLst>
                  <a:gd name="T0" fmla="*/ 0 w 81"/>
                  <a:gd name="T1" fmla="*/ 80 h 80"/>
                  <a:gd name="T2" fmla="*/ 0 w 81"/>
                  <a:gd name="T3" fmla="*/ 54 h 80"/>
                  <a:gd name="T4" fmla="*/ 54 w 81"/>
                  <a:gd name="T5" fmla="*/ 54 h 80"/>
                  <a:gd name="T6" fmla="*/ 54 w 81"/>
                  <a:gd name="T7" fmla="*/ 0 h 80"/>
                  <a:gd name="T8" fmla="*/ 81 w 81"/>
                  <a:gd name="T9" fmla="*/ 0 h 80"/>
                  <a:gd name="T10" fmla="*/ 81 w 81"/>
                  <a:gd name="T11" fmla="*/ 80 h 80"/>
                  <a:gd name="T12" fmla="*/ 0 w 81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80">
                    <a:moveTo>
                      <a:pt x="0" y="80"/>
                    </a:moveTo>
                    <a:cubicBezTo>
                      <a:pt x="0" y="71"/>
                      <a:pt x="0" y="63"/>
                      <a:pt x="0" y="54"/>
                    </a:cubicBezTo>
                    <a:cubicBezTo>
                      <a:pt x="18" y="54"/>
                      <a:pt x="35" y="54"/>
                      <a:pt x="54" y="54"/>
                    </a:cubicBezTo>
                    <a:cubicBezTo>
                      <a:pt x="54" y="36"/>
                      <a:pt x="54" y="18"/>
                      <a:pt x="54" y="0"/>
                    </a:cubicBezTo>
                    <a:cubicBezTo>
                      <a:pt x="63" y="0"/>
                      <a:pt x="72" y="0"/>
                      <a:pt x="81" y="0"/>
                    </a:cubicBezTo>
                    <a:cubicBezTo>
                      <a:pt x="81" y="26"/>
                      <a:pt x="81" y="53"/>
                      <a:pt x="81" y="80"/>
                    </a:cubicBezTo>
                    <a:cubicBezTo>
                      <a:pt x="55" y="80"/>
                      <a:pt x="28" y="80"/>
                      <a:pt x="0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id="{AF19B2AA-73E5-4BBF-9BAA-E72F3717D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360"/>
                <a:ext cx="83" cy="352"/>
              </a:xfrm>
              <a:custGeom>
                <a:avLst/>
                <a:gdLst>
                  <a:gd name="T0" fmla="*/ 16 w 44"/>
                  <a:gd name="T1" fmla="*/ 47 h 187"/>
                  <a:gd name="T2" fmla="*/ 2 w 44"/>
                  <a:gd name="T3" fmla="*/ 167 h 187"/>
                  <a:gd name="T4" fmla="*/ 12 w 44"/>
                  <a:gd name="T5" fmla="*/ 185 h 187"/>
                  <a:gd name="T6" fmla="*/ 29 w 44"/>
                  <a:gd name="T7" fmla="*/ 172 h 187"/>
                  <a:gd name="T8" fmla="*/ 44 w 44"/>
                  <a:gd name="T9" fmla="*/ 52 h 187"/>
                  <a:gd name="T10" fmla="*/ 42 w 44"/>
                  <a:gd name="T11" fmla="*/ 21 h 187"/>
                  <a:gd name="T12" fmla="*/ 39 w 44"/>
                  <a:gd name="T13" fmla="*/ 0 h 187"/>
                  <a:gd name="T14" fmla="*/ 11 w 44"/>
                  <a:gd name="T15" fmla="*/ 0 h 187"/>
                  <a:gd name="T16" fmla="*/ 16 w 44"/>
                  <a:gd name="T17" fmla="*/ 4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87">
                    <a:moveTo>
                      <a:pt x="16" y="47"/>
                    </a:moveTo>
                    <a:cubicBezTo>
                      <a:pt x="16" y="87"/>
                      <a:pt x="11" y="127"/>
                      <a:pt x="2" y="167"/>
                    </a:cubicBezTo>
                    <a:cubicBezTo>
                      <a:pt x="0" y="177"/>
                      <a:pt x="4" y="184"/>
                      <a:pt x="12" y="185"/>
                    </a:cubicBezTo>
                    <a:cubicBezTo>
                      <a:pt x="20" y="187"/>
                      <a:pt x="26" y="182"/>
                      <a:pt x="29" y="172"/>
                    </a:cubicBezTo>
                    <a:cubicBezTo>
                      <a:pt x="38" y="132"/>
                      <a:pt x="43" y="92"/>
                      <a:pt x="44" y="52"/>
                    </a:cubicBezTo>
                    <a:cubicBezTo>
                      <a:pt x="43" y="41"/>
                      <a:pt x="43" y="32"/>
                      <a:pt x="42" y="21"/>
                    </a:cubicBezTo>
                    <a:cubicBezTo>
                      <a:pt x="41" y="14"/>
                      <a:pt x="40" y="9"/>
                      <a:pt x="3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18"/>
                      <a:pt x="16" y="31"/>
                      <a:pt x="1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D6074B2B-3864-485E-B9EC-7C7344DDD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4" y="1973"/>
                <a:ext cx="777" cy="264"/>
              </a:xfrm>
              <a:custGeom>
                <a:avLst/>
                <a:gdLst>
                  <a:gd name="T0" fmla="*/ 240 w 412"/>
                  <a:gd name="T1" fmla="*/ 44 h 140"/>
                  <a:gd name="T2" fmla="*/ 380 w 412"/>
                  <a:gd name="T3" fmla="*/ 140 h 140"/>
                  <a:gd name="T4" fmla="*/ 412 w 412"/>
                  <a:gd name="T5" fmla="*/ 140 h 140"/>
                  <a:gd name="T6" fmla="*/ 261 w 412"/>
                  <a:gd name="T7" fmla="*/ 23 h 140"/>
                  <a:gd name="T8" fmla="*/ 26 w 412"/>
                  <a:gd name="T9" fmla="*/ 102 h 140"/>
                  <a:gd name="T10" fmla="*/ 0 w 412"/>
                  <a:gd name="T11" fmla="*/ 140 h 140"/>
                  <a:gd name="T12" fmla="*/ 31 w 412"/>
                  <a:gd name="T13" fmla="*/ 140 h 140"/>
                  <a:gd name="T14" fmla="*/ 240 w 412"/>
                  <a:gd name="T15" fmla="*/ 4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2" h="140">
                    <a:moveTo>
                      <a:pt x="240" y="44"/>
                    </a:moveTo>
                    <a:cubicBezTo>
                      <a:pt x="301" y="55"/>
                      <a:pt x="351" y="90"/>
                      <a:pt x="380" y="140"/>
                    </a:cubicBezTo>
                    <a:cubicBezTo>
                      <a:pt x="412" y="140"/>
                      <a:pt x="412" y="140"/>
                      <a:pt x="412" y="140"/>
                    </a:cubicBezTo>
                    <a:cubicBezTo>
                      <a:pt x="382" y="82"/>
                      <a:pt x="332" y="40"/>
                      <a:pt x="261" y="23"/>
                    </a:cubicBezTo>
                    <a:cubicBezTo>
                      <a:pt x="168" y="0"/>
                      <a:pt x="89" y="28"/>
                      <a:pt x="26" y="102"/>
                    </a:cubicBezTo>
                    <a:cubicBezTo>
                      <a:pt x="16" y="114"/>
                      <a:pt x="7" y="132"/>
                      <a:pt x="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74" y="73"/>
                      <a:pt x="157" y="30"/>
                      <a:pt x="24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id="{5D0F43A3-ADEC-4C94-925A-C4E6CD48D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5" y="2362"/>
                <a:ext cx="63" cy="86"/>
              </a:xfrm>
              <a:custGeom>
                <a:avLst/>
                <a:gdLst>
                  <a:gd name="T0" fmla="*/ 1 w 33"/>
                  <a:gd name="T1" fmla="*/ 30 h 46"/>
                  <a:gd name="T2" fmla="*/ 13 w 33"/>
                  <a:gd name="T3" fmla="*/ 45 h 46"/>
                  <a:gd name="T4" fmla="*/ 28 w 33"/>
                  <a:gd name="T5" fmla="*/ 31 h 46"/>
                  <a:gd name="T6" fmla="*/ 31 w 33"/>
                  <a:gd name="T7" fmla="*/ 11 h 46"/>
                  <a:gd name="T8" fmla="*/ 33 w 33"/>
                  <a:gd name="T9" fmla="*/ 0 h 46"/>
                  <a:gd name="T10" fmla="*/ 5 w 33"/>
                  <a:gd name="T11" fmla="*/ 0 h 46"/>
                  <a:gd name="T12" fmla="*/ 1 w 33"/>
                  <a:gd name="T13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6">
                    <a:moveTo>
                      <a:pt x="1" y="30"/>
                    </a:moveTo>
                    <a:cubicBezTo>
                      <a:pt x="0" y="39"/>
                      <a:pt x="5" y="44"/>
                      <a:pt x="13" y="45"/>
                    </a:cubicBezTo>
                    <a:cubicBezTo>
                      <a:pt x="22" y="46"/>
                      <a:pt x="28" y="40"/>
                      <a:pt x="28" y="31"/>
                    </a:cubicBezTo>
                    <a:cubicBezTo>
                      <a:pt x="29" y="24"/>
                      <a:pt x="30" y="18"/>
                      <a:pt x="31" y="11"/>
                    </a:cubicBezTo>
                    <a:cubicBezTo>
                      <a:pt x="32" y="7"/>
                      <a:pt x="33" y="0"/>
                      <a:pt x="3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8"/>
                      <a:pt x="1" y="19"/>
                      <a:pt x="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5" name="Freeform 17">
                <a:extLst>
                  <a:ext uri="{FF2B5EF4-FFF2-40B4-BE49-F238E27FC236}">
                    <a16:creationId xmlns:a16="http://schemas.microsoft.com/office/drawing/2014/main" id="{527D1443-A958-4329-AAAD-F29307CE8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" y="1862"/>
                <a:ext cx="987" cy="377"/>
              </a:xfrm>
              <a:custGeom>
                <a:avLst/>
                <a:gdLst>
                  <a:gd name="T0" fmla="*/ 336 w 524"/>
                  <a:gd name="T1" fmla="*/ 31 h 200"/>
                  <a:gd name="T2" fmla="*/ 47 w 524"/>
                  <a:gd name="T3" fmla="*/ 115 h 200"/>
                  <a:gd name="T4" fmla="*/ 4 w 524"/>
                  <a:gd name="T5" fmla="*/ 177 h 200"/>
                  <a:gd name="T6" fmla="*/ 11 w 524"/>
                  <a:gd name="T7" fmla="*/ 198 h 200"/>
                  <a:gd name="T8" fmla="*/ 30 w 524"/>
                  <a:gd name="T9" fmla="*/ 189 h 200"/>
                  <a:gd name="T10" fmla="*/ 295 w 524"/>
                  <a:gd name="T11" fmla="*/ 50 h 200"/>
                  <a:gd name="T12" fmla="*/ 495 w 524"/>
                  <a:gd name="T13" fmla="*/ 199 h 200"/>
                  <a:gd name="T14" fmla="*/ 524 w 524"/>
                  <a:gd name="T15" fmla="*/ 199 h 200"/>
                  <a:gd name="T16" fmla="*/ 336 w 524"/>
                  <a:gd name="T17" fmla="*/ 3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4" h="200">
                    <a:moveTo>
                      <a:pt x="336" y="31"/>
                    </a:moveTo>
                    <a:cubicBezTo>
                      <a:pt x="225" y="0"/>
                      <a:pt x="127" y="31"/>
                      <a:pt x="47" y="115"/>
                    </a:cubicBezTo>
                    <a:cubicBezTo>
                      <a:pt x="30" y="133"/>
                      <a:pt x="16" y="155"/>
                      <a:pt x="4" y="177"/>
                    </a:cubicBezTo>
                    <a:cubicBezTo>
                      <a:pt x="0" y="186"/>
                      <a:pt x="3" y="195"/>
                      <a:pt x="11" y="198"/>
                    </a:cubicBezTo>
                    <a:cubicBezTo>
                      <a:pt x="19" y="200"/>
                      <a:pt x="25" y="197"/>
                      <a:pt x="30" y="189"/>
                    </a:cubicBezTo>
                    <a:cubicBezTo>
                      <a:pt x="83" y="90"/>
                      <a:pt x="185" y="36"/>
                      <a:pt x="295" y="50"/>
                    </a:cubicBezTo>
                    <a:cubicBezTo>
                      <a:pt x="382" y="61"/>
                      <a:pt x="458" y="124"/>
                      <a:pt x="495" y="199"/>
                    </a:cubicBezTo>
                    <a:cubicBezTo>
                      <a:pt x="524" y="199"/>
                      <a:pt x="524" y="199"/>
                      <a:pt x="524" y="199"/>
                    </a:cubicBezTo>
                    <a:cubicBezTo>
                      <a:pt x="491" y="116"/>
                      <a:pt x="429" y="58"/>
                      <a:pt x="33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6" name="Freeform 18">
                <a:extLst>
                  <a:ext uri="{FF2B5EF4-FFF2-40B4-BE49-F238E27FC236}">
                    <a16:creationId xmlns:a16="http://schemas.microsoft.com/office/drawing/2014/main" id="{2CC709F8-D958-44A4-B673-FFE5E4FFD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2363"/>
                <a:ext cx="58" cy="196"/>
              </a:xfrm>
              <a:custGeom>
                <a:avLst/>
                <a:gdLst>
                  <a:gd name="T0" fmla="*/ 1 w 31"/>
                  <a:gd name="T1" fmla="*/ 87 h 104"/>
                  <a:gd name="T2" fmla="*/ 15 w 31"/>
                  <a:gd name="T3" fmla="*/ 104 h 104"/>
                  <a:gd name="T4" fmla="*/ 29 w 31"/>
                  <a:gd name="T5" fmla="*/ 88 h 104"/>
                  <a:gd name="T6" fmla="*/ 30 w 31"/>
                  <a:gd name="T7" fmla="*/ 57 h 104"/>
                  <a:gd name="T8" fmla="*/ 31 w 31"/>
                  <a:gd name="T9" fmla="*/ 57 h 104"/>
                  <a:gd name="T10" fmla="*/ 29 w 31"/>
                  <a:gd name="T11" fmla="*/ 14 h 104"/>
                  <a:gd name="T12" fmla="*/ 27 w 31"/>
                  <a:gd name="T13" fmla="*/ 0 h 104"/>
                  <a:gd name="T14" fmla="*/ 0 w 31"/>
                  <a:gd name="T15" fmla="*/ 0 h 104"/>
                  <a:gd name="T16" fmla="*/ 1 w 31"/>
                  <a:gd name="T17" fmla="*/ 8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04">
                    <a:moveTo>
                      <a:pt x="1" y="87"/>
                    </a:moveTo>
                    <a:cubicBezTo>
                      <a:pt x="1" y="98"/>
                      <a:pt x="6" y="104"/>
                      <a:pt x="15" y="104"/>
                    </a:cubicBezTo>
                    <a:cubicBezTo>
                      <a:pt x="23" y="104"/>
                      <a:pt x="29" y="98"/>
                      <a:pt x="29" y="88"/>
                    </a:cubicBezTo>
                    <a:cubicBezTo>
                      <a:pt x="30" y="78"/>
                      <a:pt x="30" y="67"/>
                      <a:pt x="30" y="57"/>
                    </a:cubicBezTo>
                    <a:cubicBezTo>
                      <a:pt x="30" y="57"/>
                      <a:pt x="30" y="57"/>
                      <a:pt x="31" y="57"/>
                    </a:cubicBezTo>
                    <a:cubicBezTo>
                      <a:pt x="30" y="42"/>
                      <a:pt x="30" y="29"/>
                      <a:pt x="29" y="14"/>
                    </a:cubicBezTo>
                    <a:cubicBezTo>
                      <a:pt x="29" y="9"/>
                      <a:pt x="28" y="0"/>
                      <a:pt x="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4"/>
                      <a:pt x="3" y="57"/>
                      <a:pt x="1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id="{994EA07A-E357-4050-8F7F-A4D2537E3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088"/>
                <a:ext cx="531" cy="149"/>
              </a:xfrm>
              <a:custGeom>
                <a:avLst/>
                <a:gdLst>
                  <a:gd name="T0" fmla="*/ 110 w 282"/>
                  <a:gd name="T1" fmla="*/ 11 h 79"/>
                  <a:gd name="T2" fmla="*/ 0 w 282"/>
                  <a:gd name="T3" fmla="*/ 79 h 79"/>
                  <a:gd name="T4" fmla="*/ 35 w 282"/>
                  <a:gd name="T5" fmla="*/ 79 h 79"/>
                  <a:gd name="T6" fmla="*/ 173 w 282"/>
                  <a:gd name="T7" fmla="*/ 39 h 79"/>
                  <a:gd name="T8" fmla="*/ 247 w 282"/>
                  <a:gd name="T9" fmla="*/ 79 h 79"/>
                  <a:gd name="T10" fmla="*/ 282 w 282"/>
                  <a:gd name="T11" fmla="*/ 79 h 79"/>
                  <a:gd name="T12" fmla="*/ 110 w 282"/>
                  <a:gd name="T13" fmla="*/ 1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79">
                    <a:moveTo>
                      <a:pt x="110" y="11"/>
                    </a:moveTo>
                    <a:cubicBezTo>
                      <a:pt x="66" y="18"/>
                      <a:pt x="26" y="46"/>
                      <a:pt x="0" y="79"/>
                    </a:cubicBezTo>
                    <a:cubicBezTo>
                      <a:pt x="35" y="79"/>
                      <a:pt x="35" y="79"/>
                      <a:pt x="35" y="79"/>
                    </a:cubicBezTo>
                    <a:cubicBezTo>
                      <a:pt x="69" y="46"/>
                      <a:pt x="120" y="28"/>
                      <a:pt x="173" y="39"/>
                    </a:cubicBezTo>
                    <a:cubicBezTo>
                      <a:pt x="202" y="45"/>
                      <a:pt x="227" y="62"/>
                      <a:pt x="247" y="79"/>
                    </a:cubicBezTo>
                    <a:cubicBezTo>
                      <a:pt x="282" y="79"/>
                      <a:pt x="282" y="79"/>
                      <a:pt x="282" y="79"/>
                    </a:cubicBezTo>
                    <a:cubicBezTo>
                      <a:pt x="243" y="29"/>
                      <a:pt x="180" y="0"/>
                      <a:pt x="11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0">
                <a:extLst>
                  <a:ext uri="{FF2B5EF4-FFF2-40B4-BE49-F238E27FC236}">
                    <a16:creationId xmlns:a16="http://schemas.microsoft.com/office/drawing/2014/main" id="{DDD26C6B-5E4F-4228-A48B-A410967D9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362"/>
                <a:ext cx="92" cy="237"/>
              </a:xfrm>
              <a:custGeom>
                <a:avLst/>
                <a:gdLst>
                  <a:gd name="T0" fmla="*/ 16 w 49"/>
                  <a:gd name="T1" fmla="*/ 20 h 126"/>
                  <a:gd name="T2" fmla="*/ 2 w 49"/>
                  <a:gd name="T3" fmla="*/ 108 h 126"/>
                  <a:gd name="T4" fmla="*/ 11 w 49"/>
                  <a:gd name="T5" fmla="*/ 124 h 126"/>
                  <a:gd name="T6" fmla="*/ 28 w 49"/>
                  <a:gd name="T7" fmla="*/ 116 h 126"/>
                  <a:gd name="T8" fmla="*/ 30 w 49"/>
                  <a:gd name="T9" fmla="*/ 110 h 126"/>
                  <a:gd name="T10" fmla="*/ 41 w 49"/>
                  <a:gd name="T11" fmla="*/ 43 h 126"/>
                  <a:gd name="T12" fmla="*/ 49 w 49"/>
                  <a:gd name="T13" fmla="*/ 0 h 126"/>
                  <a:gd name="T14" fmla="*/ 21 w 49"/>
                  <a:gd name="T15" fmla="*/ 0 h 126"/>
                  <a:gd name="T16" fmla="*/ 16 w 49"/>
                  <a:gd name="T17" fmla="*/ 2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26">
                    <a:moveTo>
                      <a:pt x="16" y="20"/>
                    </a:moveTo>
                    <a:cubicBezTo>
                      <a:pt x="12" y="50"/>
                      <a:pt x="13" y="80"/>
                      <a:pt x="2" y="108"/>
                    </a:cubicBezTo>
                    <a:cubicBezTo>
                      <a:pt x="0" y="115"/>
                      <a:pt x="5" y="121"/>
                      <a:pt x="11" y="124"/>
                    </a:cubicBezTo>
                    <a:cubicBezTo>
                      <a:pt x="18" y="126"/>
                      <a:pt x="25" y="123"/>
                      <a:pt x="28" y="116"/>
                    </a:cubicBezTo>
                    <a:cubicBezTo>
                      <a:pt x="29" y="115"/>
                      <a:pt x="30" y="112"/>
                      <a:pt x="30" y="110"/>
                    </a:cubicBezTo>
                    <a:cubicBezTo>
                      <a:pt x="37" y="88"/>
                      <a:pt x="40" y="66"/>
                      <a:pt x="41" y="43"/>
                    </a:cubicBezTo>
                    <a:cubicBezTo>
                      <a:pt x="41" y="28"/>
                      <a:pt x="44" y="8"/>
                      <a:pt x="49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8"/>
                      <a:pt x="16" y="13"/>
                      <a:pt x="1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21">
                <a:extLst>
                  <a:ext uri="{FF2B5EF4-FFF2-40B4-BE49-F238E27FC236}">
                    <a16:creationId xmlns:a16="http://schemas.microsoft.com/office/drawing/2014/main" id="{3B5CC09A-2859-4421-849B-91C3632BD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362"/>
                <a:ext cx="111" cy="435"/>
              </a:xfrm>
              <a:custGeom>
                <a:avLst/>
                <a:gdLst>
                  <a:gd name="T0" fmla="*/ 31 w 59"/>
                  <a:gd name="T1" fmla="*/ 56 h 231"/>
                  <a:gd name="T2" fmla="*/ 3 w 59"/>
                  <a:gd name="T3" fmla="*/ 207 h 231"/>
                  <a:gd name="T4" fmla="*/ 11 w 59"/>
                  <a:gd name="T5" fmla="*/ 227 h 231"/>
                  <a:gd name="T6" fmla="*/ 29 w 59"/>
                  <a:gd name="T7" fmla="*/ 216 h 231"/>
                  <a:gd name="T8" fmla="*/ 59 w 59"/>
                  <a:gd name="T9" fmla="*/ 52 h 231"/>
                  <a:gd name="T10" fmla="*/ 55 w 59"/>
                  <a:gd name="T11" fmla="*/ 13 h 231"/>
                  <a:gd name="T12" fmla="*/ 52 w 59"/>
                  <a:gd name="T13" fmla="*/ 0 h 231"/>
                  <a:gd name="T14" fmla="*/ 24 w 59"/>
                  <a:gd name="T15" fmla="*/ 0 h 231"/>
                  <a:gd name="T16" fmla="*/ 31 w 59"/>
                  <a:gd name="T17" fmla="*/ 5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31">
                    <a:moveTo>
                      <a:pt x="31" y="56"/>
                    </a:moveTo>
                    <a:cubicBezTo>
                      <a:pt x="29" y="108"/>
                      <a:pt x="20" y="158"/>
                      <a:pt x="3" y="207"/>
                    </a:cubicBezTo>
                    <a:cubicBezTo>
                      <a:pt x="0" y="218"/>
                      <a:pt x="2" y="225"/>
                      <a:pt x="11" y="227"/>
                    </a:cubicBezTo>
                    <a:cubicBezTo>
                      <a:pt x="19" y="231"/>
                      <a:pt x="26" y="226"/>
                      <a:pt x="29" y="216"/>
                    </a:cubicBezTo>
                    <a:cubicBezTo>
                      <a:pt x="46" y="163"/>
                      <a:pt x="57" y="108"/>
                      <a:pt x="59" y="52"/>
                    </a:cubicBezTo>
                    <a:cubicBezTo>
                      <a:pt x="58" y="38"/>
                      <a:pt x="58" y="27"/>
                      <a:pt x="55" y="13"/>
                    </a:cubicBezTo>
                    <a:cubicBezTo>
                      <a:pt x="55" y="8"/>
                      <a:pt x="53" y="0"/>
                      <a:pt x="5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9" y="17"/>
                      <a:pt x="31" y="36"/>
                      <a:pt x="3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22">
                <a:extLst>
                  <a:ext uri="{FF2B5EF4-FFF2-40B4-BE49-F238E27FC236}">
                    <a16:creationId xmlns:a16="http://schemas.microsoft.com/office/drawing/2014/main" id="{48187BA5-0334-4F89-83C9-A5E9E0EA1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1702"/>
                <a:ext cx="1093" cy="535"/>
              </a:xfrm>
              <a:custGeom>
                <a:avLst/>
                <a:gdLst>
                  <a:gd name="T0" fmla="*/ 126 w 580"/>
                  <a:gd name="T1" fmla="*/ 77 h 284"/>
                  <a:gd name="T2" fmla="*/ 6 w 580"/>
                  <a:gd name="T3" fmla="*/ 161 h 284"/>
                  <a:gd name="T4" fmla="*/ 6 w 580"/>
                  <a:gd name="T5" fmla="*/ 182 h 284"/>
                  <a:gd name="T6" fmla="*/ 27 w 580"/>
                  <a:gd name="T7" fmla="*/ 180 h 284"/>
                  <a:gd name="T8" fmla="*/ 30 w 580"/>
                  <a:gd name="T9" fmla="*/ 176 h 284"/>
                  <a:gd name="T10" fmla="*/ 300 w 580"/>
                  <a:gd name="T11" fmla="*/ 82 h 284"/>
                  <a:gd name="T12" fmla="*/ 551 w 580"/>
                  <a:gd name="T13" fmla="*/ 284 h 284"/>
                  <a:gd name="T14" fmla="*/ 580 w 580"/>
                  <a:gd name="T15" fmla="*/ 284 h 284"/>
                  <a:gd name="T16" fmla="*/ 126 w 580"/>
                  <a:gd name="T17" fmla="*/ 77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284">
                    <a:moveTo>
                      <a:pt x="126" y="77"/>
                    </a:moveTo>
                    <a:cubicBezTo>
                      <a:pt x="80" y="96"/>
                      <a:pt x="40" y="125"/>
                      <a:pt x="6" y="161"/>
                    </a:cubicBezTo>
                    <a:cubicBezTo>
                      <a:pt x="0" y="168"/>
                      <a:pt x="0" y="176"/>
                      <a:pt x="6" y="182"/>
                    </a:cubicBezTo>
                    <a:cubicBezTo>
                      <a:pt x="12" y="188"/>
                      <a:pt x="20" y="187"/>
                      <a:pt x="27" y="180"/>
                    </a:cubicBezTo>
                    <a:cubicBezTo>
                      <a:pt x="29" y="179"/>
                      <a:pt x="29" y="178"/>
                      <a:pt x="30" y="176"/>
                    </a:cubicBezTo>
                    <a:cubicBezTo>
                      <a:pt x="105" y="101"/>
                      <a:pt x="194" y="66"/>
                      <a:pt x="300" y="82"/>
                    </a:cubicBezTo>
                    <a:cubicBezTo>
                      <a:pt x="422" y="100"/>
                      <a:pt x="506" y="168"/>
                      <a:pt x="551" y="284"/>
                    </a:cubicBezTo>
                    <a:cubicBezTo>
                      <a:pt x="580" y="284"/>
                      <a:pt x="580" y="284"/>
                      <a:pt x="580" y="284"/>
                    </a:cubicBezTo>
                    <a:cubicBezTo>
                      <a:pt x="519" y="101"/>
                      <a:pt x="310" y="0"/>
                      <a:pt x="12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23">
                <a:extLst>
                  <a:ext uri="{FF2B5EF4-FFF2-40B4-BE49-F238E27FC236}">
                    <a16:creationId xmlns:a16="http://schemas.microsoft.com/office/drawing/2014/main" id="{17D74676-77AD-46E1-B0B6-8BA0CB6F4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0" y="2205"/>
                <a:ext cx="228" cy="32"/>
              </a:xfrm>
              <a:custGeom>
                <a:avLst/>
                <a:gdLst>
                  <a:gd name="T0" fmla="*/ 0 w 121"/>
                  <a:gd name="T1" fmla="*/ 17 h 17"/>
                  <a:gd name="T2" fmla="*/ 121 w 121"/>
                  <a:gd name="T3" fmla="*/ 17 h 17"/>
                  <a:gd name="T4" fmla="*/ 61 w 121"/>
                  <a:gd name="T5" fmla="*/ 1 h 17"/>
                  <a:gd name="T6" fmla="*/ 0 w 121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7">
                    <a:moveTo>
                      <a:pt x="0" y="17"/>
                    </a:moveTo>
                    <a:cubicBezTo>
                      <a:pt x="121" y="17"/>
                      <a:pt x="121" y="17"/>
                      <a:pt x="121" y="17"/>
                    </a:cubicBezTo>
                    <a:cubicBezTo>
                      <a:pt x="103" y="9"/>
                      <a:pt x="83" y="0"/>
                      <a:pt x="61" y="1"/>
                    </a:cubicBezTo>
                    <a:cubicBezTo>
                      <a:pt x="38" y="1"/>
                      <a:pt x="17" y="9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 24">
                <a:extLst>
                  <a:ext uri="{FF2B5EF4-FFF2-40B4-BE49-F238E27FC236}">
                    <a16:creationId xmlns:a16="http://schemas.microsoft.com/office/drawing/2014/main" id="{5876A3B3-AA3A-4D75-B1A8-45532B575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" y="2363"/>
                <a:ext cx="126" cy="326"/>
              </a:xfrm>
              <a:custGeom>
                <a:avLst/>
                <a:gdLst>
                  <a:gd name="T0" fmla="*/ 29 w 67"/>
                  <a:gd name="T1" fmla="*/ 27 h 173"/>
                  <a:gd name="T2" fmla="*/ 25 w 67"/>
                  <a:gd name="T3" fmla="*/ 75 h 173"/>
                  <a:gd name="T4" fmla="*/ 3 w 67"/>
                  <a:gd name="T5" fmla="*/ 152 h 173"/>
                  <a:gd name="T6" fmla="*/ 10 w 67"/>
                  <a:gd name="T7" fmla="*/ 170 h 173"/>
                  <a:gd name="T8" fmla="*/ 28 w 67"/>
                  <a:gd name="T9" fmla="*/ 162 h 173"/>
                  <a:gd name="T10" fmla="*/ 53 w 67"/>
                  <a:gd name="T11" fmla="*/ 78 h 173"/>
                  <a:gd name="T12" fmla="*/ 58 w 67"/>
                  <a:gd name="T13" fmla="*/ 25 h 173"/>
                  <a:gd name="T14" fmla="*/ 67 w 67"/>
                  <a:gd name="T15" fmla="*/ 0 h 173"/>
                  <a:gd name="T16" fmla="*/ 37 w 67"/>
                  <a:gd name="T17" fmla="*/ 0 h 173"/>
                  <a:gd name="T18" fmla="*/ 29 w 67"/>
                  <a:gd name="T19" fmla="*/ 2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173">
                    <a:moveTo>
                      <a:pt x="29" y="27"/>
                    </a:moveTo>
                    <a:cubicBezTo>
                      <a:pt x="28" y="43"/>
                      <a:pt x="28" y="59"/>
                      <a:pt x="25" y="75"/>
                    </a:cubicBezTo>
                    <a:cubicBezTo>
                      <a:pt x="22" y="102"/>
                      <a:pt x="13" y="127"/>
                      <a:pt x="3" y="152"/>
                    </a:cubicBezTo>
                    <a:cubicBezTo>
                      <a:pt x="0" y="159"/>
                      <a:pt x="3" y="167"/>
                      <a:pt x="10" y="170"/>
                    </a:cubicBezTo>
                    <a:cubicBezTo>
                      <a:pt x="17" y="173"/>
                      <a:pt x="25" y="170"/>
                      <a:pt x="28" y="162"/>
                    </a:cubicBezTo>
                    <a:cubicBezTo>
                      <a:pt x="39" y="135"/>
                      <a:pt x="49" y="107"/>
                      <a:pt x="53" y="78"/>
                    </a:cubicBezTo>
                    <a:cubicBezTo>
                      <a:pt x="55" y="60"/>
                      <a:pt x="54" y="42"/>
                      <a:pt x="58" y="25"/>
                    </a:cubicBezTo>
                    <a:cubicBezTo>
                      <a:pt x="59" y="16"/>
                      <a:pt x="63" y="8"/>
                      <a:pt x="6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3" y="7"/>
                      <a:pt x="30" y="17"/>
                      <a:pt x="2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 25">
                <a:extLst>
                  <a:ext uri="{FF2B5EF4-FFF2-40B4-BE49-F238E27FC236}">
                    <a16:creationId xmlns:a16="http://schemas.microsoft.com/office/drawing/2014/main" id="{2292F0C2-CC20-4C31-943C-C951CEEF6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362"/>
                <a:ext cx="131" cy="465"/>
              </a:xfrm>
              <a:custGeom>
                <a:avLst/>
                <a:gdLst>
                  <a:gd name="T0" fmla="*/ 39 w 70"/>
                  <a:gd name="T1" fmla="*/ 25 h 247"/>
                  <a:gd name="T2" fmla="*/ 39 w 70"/>
                  <a:gd name="T3" fmla="*/ 91 h 247"/>
                  <a:gd name="T4" fmla="*/ 5 w 70"/>
                  <a:gd name="T5" fmla="*/ 224 h 247"/>
                  <a:gd name="T6" fmla="*/ 11 w 70"/>
                  <a:gd name="T7" fmla="*/ 244 h 247"/>
                  <a:gd name="T8" fmla="*/ 30 w 70"/>
                  <a:gd name="T9" fmla="*/ 234 h 247"/>
                  <a:gd name="T10" fmla="*/ 70 w 70"/>
                  <a:gd name="T11" fmla="*/ 58 h 247"/>
                  <a:gd name="T12" fmla="*/ 68 w 70"/>
                  <a:gd name="T13" fmla="*/ 27 h 247"/>
                  <a:gd name="T14" fmla="*/ 61 w 70"/>
                  <a:gd name="T15" fmla="*/ 0 h 247"/>
                  <a:gd name="T16" fmla="*/ 31 w 70"/>
                  <a:gd name="T17" fmla="*/ 0 h 247"/>
                  <a:gd name="T18" fmla="*/ 39 w 70"/>
                  <a:gd name="T19" fmla="*/ 25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" h="247">
                    <a:moveTo>
                      <a:pt x="39" y="25"/>
                    </a:moveTo>
                    <a:cubicBezTo>
                      <a:pt x="43" y="47"/>
                      <a:pt x="41" y="69"/>
                      <a:pt x="39" y="91"/>
                    </a:cubicBezTo>
                    <a:cubicBezTo>
                      <a:pt x="34" y="138"/>
                      <a:pt x="22" y="182"/>
                      <a:pt x="5" y="224"/>
                    </a:cubicBezTo>
                    <a:cubicBezTo>
                      <a:pt x="0" y="233"/>
                      <a:pt x="3" y="241"/>
                      <a:pt x="11" y="244"/>
                    </a:cubicBezTo>
                    <a:cubicBezTo>
                      <a:pt x="19" y="247"/>
                      <a:pt x="26" y="243"/>
                      <a:pt x="30" y="234"/>
                    </a:cubicBezTo>
                    <a:cubicBezTo>
                      <a:pt x="53" y="178"/>
                      <a:pt x="67" y="119"/>
                      <a:pt x="70" y="58"/>
                    </a:cubicBezTo>
                    <a:cubicBezTo>
                      <a:pt x="69" y="47"/>
                      <a:pt x="69" y="37"/>
                      <a:pt x="68" y="27"/>
                    </a:cubicBezTo>
                    <a:cubicBezTo>
                      <a:pt x="67" y="17"/>
                      <a:pt x="64" y="8"/>
                      <a:pt x="6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5" y="8"/>
                      <a:pt x="39" y="16"/>
                      <a:pt x="3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 26">
                <a:extLst>
                  <a:ext uri="{FF2B5EF4-FFF2-40B4-BE49-F238E27FC236}">
                    <a16:creationId xmlns:a16="http://schemas.microsoft.com/office/drawing/2014/main" id="{DCEEC38F-66AD-4BE7-971D-824C27515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1696"/>
                <a:ext cx="1083" cy="402"/>
              </a:xfrm>
              <a:custGeom>
                <a:avLst/>
                <a:gdLst>
                  <a:gd name="T0" fmla="*/ 21 w 575"/>
                  <a:gd name="T1" fmla="*/ 95 h 213"/>
                  <a:gd name="T2" fmla="*/ 29 w 575"/>
                  <a:gd name="T3" fmla="*/ 91 h 213"/>
                  <a:gd name="T4" fmla="*/ 291 w 575"/>
                  <a:gd name="T5" fmla="*/ 33 h 213"/>
                  <a:gd name="T6" fmla="*/ 547 w 575"/>
                  <a:gd name="T7" fmla="*/ 202 h 213"/>
                  <a:gd name="T8" fmla="*/ 550 w 575"/>
                  <a:gd name="T9" fmla="*/ 206 h 213"/>
                  <a:gd name="T10" fmla="*/ 568 w 575"/>
                  <a:gd name="T11" fmla="*/ 209 h 213"/>
                  <a:gd name="T12" fmla="*/ 573 w 575"/>
                  <a:gd name="T13" fmla="*/ 192 h 213"/>
                  <a:gd name="T14" fmla="*/ 569 w 575"/>
                  <a:gd name="T15" fmla="*/ 186 h 213"/>
                  <a:gd name="T16" fmla="*/ 249 w 575"/>
                  <a:gd name="T17" fmla="*/ 0 h 213"/>
                  <a:gd name="T18" fmla="*/ 12 w 575"/>
                  <a:gd name="T19" fmla="*/ 68 h 213"/>
                  <a:gd name="T20" fmla="*/ 6 w 575"/>
                  <a:gd name="T21" fmla="*/ 73 h 213"/>
                  <a:gd name="T22" fmla="*/ 4 w 575"/>
                  <a:gd name="T23" fmla="*/ 90 h 213"/>
                  <a:gd name="T24" fmla="*/ 21 w 575"/>
                  <a:gd name="T25" fmla="*/ 95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5" h="213">
                    <a:moveTo>
                      <a:pt x="21" y="95"/>
                    </a:moveTo>
                    <a:cubicBezTo>
                      <a:pt x="24" y="94"/>
                      <a:pt x="26" y="92"/>
                      <a:pt x="29" y="91"/>
                    </a:cubicBezTo>
                    <a:cubicBezTo>
                      <a:pt x="108" y="38"/>
                      <a:pt x="196" y="18"/>
                      <a:pt x="291" y="33"/>
                    </a:cubicBezTo>
                    <a:cubicBezTo>
                      <a:pt x="401" y="51"/>
                      <a:pt x="486" y="108"/>
                      <a:pt x="547" y="202"/>
                    </a:cubicBezTo>
                    <a:cubicBezTo>
                      <a:pt x="548" y="204"/>
                      <a:pt x="549" y="206"/>
                      <a:pt x="550" y="206"/>
                    </a:cubicBezTo>
                    <a:cubicBezTo>
                      <a:pt x="555" y="211"/>
                      <a:pt x="562" y="213"/>
                      <a:pt x="568" y="209"/>
                    </a:cubicBezTo>
                    <a:cubicBezTo>
                      <a:pt x="573" y="206"/>
                      <a:pt x="575" y="198"/>
                      <a:pt x="573" y="192"/>
                    </a:cubicBezTo>
                    <a:cubicBezTo>
                      <a:pt x="572" y="190"/>
                      <a:pt x="570" y="188"/>
                      <a:pt x="569" y="186"/>
                    </a:cubicBezTo>
                    <a:cubicBezTo>
                      <a:pt x="489" y="65"/>
                      <a:pt x="377" y="5"/>
                      <a:pt x="249" y="0"/>
                    </a:cubicBezTo>
                    <a:cubicBezTo>
                      <a:pt x="153" y="1"/>
                      <a:pt x="79" y="23"/>
                      <a:pt x="12" y="68"/>
                    </a:cubicBezTo>
                    <a:cubicBezTo>
                      <a:pt x="10" y="70"/>
                      <a:pt x="7" y="71"/>
                      <a:pt x="6" y="73"/>
                    </a:cubicBezTo>
                    <a:cubicBezTo>
                      <a:pt x="1" y="78"/>
                      <a:pt x="0" y="85"/>
                      <a:pt x="4" y="90"/>
                    </a:cubicBezTo>
                    <a:cubicBezTo>
                      <a:pt x="7" y="96"/>
                      <a:pt x="15" y="98"/>
                      <a:pt x="21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 27">
                <a:extLst>
                  <a:ext uri="{FF2B5EF4-FFF2-40B4-BE49-F238E27FC236}">
                    <a16:creationId xmlns:a16="http://schemas.microsoft.com/office/drawing/2014/main" id="{E0EB79B6-1BF4-407A-BCBD-E80746F4C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2363"/>
                <a:ext cx="328" cy="462"/>
              </a:xfrm>
              <a:custGeom>
                <a:avLst/>
                <a:gdLst>
                  <a:gd name="T0" fmla="*/ 39 w 174"/>
                  <a:gd name="T1" fmla="*/ 36 h 245"/>
                  <a:gd name="T2" fmla="*/ 36 w 174"/>
                  <a:gd name="T3" fmla="*/ 82 h 245"/>
                  <a:gd name="T4" fmla="*/ 4 w 174"/>
                  <a:gd name="T5" fmla="*/ 186 h 245"/>
                  <a:gd name="T6" fmla="*/ 10 w 174"/>
                  <a:gd name="T7" fmla="*/ 205 h 245"/>
                  <a:gd name="T8" fmla="*/ 28 w 174"/>
                  <a:gd name="T9" fmla="*/ 196 h 245"/>
                  <a:gd name="T10" fmla="*/ 66 w 174"/>
                  <a:gd name="T11" fmla="*/ 44 h 245"/>
                  <a:gd name="T12" fmla="*/ 107 w 174"/>
                  <a:gd name="T13" fmla="*/ 1 h 245"/>
                  <a:gd name="T14" fmla="*/ 147 w 174"/>
                  <a:gd name="T15" fmla="*/ 44 h 245"/>
                  <a:gd name="T16" fmla="*/ 131 w 174"/>
                  <a:gd name="T17" fmla="*/ 153 h 245"/>
                  <a:gd name="T18" fmla="*/ 105 w 174"/>
                  <a:gd name="T19" fmla="*/ 224 h 245"/>
                  <a:gd name="T20" fmla="*/ 107 w 174"/>
                  <a:gd name="T21" fmla="*/ 240 h 245"/>
                  <a:gd name="T22" fmla="*/ 119 w 174"/>
                  <a:gd name="T23" fmla="*/ 244 h 245"/>
                  <a:gd name="T24" fmla="*/ 130 w 174"/>
                  <a:gd name="T25" fmla="*/ 233 h 245"/>
                  <a:gd name="T26" fmla="*/ 174 w 174"/>
                  <a:gd name="T27" fmla="*/ 57 h 245"/>
                  <a:gd name="T28" fmla="*/ 174 w 174"/>
                  <a:gd name="T29" fmla="*/ 43 h 245"/>
                  <a:gd name="T30" fmla="*/ 156 w 174"/>
                  <a:gd name="T31" fmla="*/ 0 h 245"/>
                  <a:gd name="T32" fmla="*/ 56 w 174"/>
                  <a:gd name="T33" fmla="*/ 0 h 245"/>
                  <a:gd name="T34" fmla="*/ 39 w 174"/>
                  <a:gd name="T35" fmla="*/ 3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245">
                    <a:moveTo>
                      <a:pt x="39" y="36"/>
                    </a:moveTo>
                    <a:cubicBezTo>
                      <a:pt x="38" y="51"/>
                      <a:pt x="38" y="66"/>
                      <a:pt x="36" y="82"/>
                    </a:cubicBezTo>
                    <a:cubicBezTo>
                      <a:pt x="31" y="119"/>
                      <a:pt x="19" y="153"/>
                      <a:pt x="4" y="186"/>
                    </a:cubicBezTo>
                    <a:cubicBezTo>
                      <a:pt x="0" y="194"/>
                      <a:pt x="2" y="201"/>
                      <a:pt x="10" y="205"/>
                    </a:cubicBezTo>
                    <a:cubicBezTo>
                      <a:pt x="17" y="208"/>
                      <a:pt x="24" y="205"/>
                      <a:pt x="28" y="196"/>
                    </a:cubicBezTo>
                    <a:cubicBezTo>
                      <a:pt x="50" y="148"/>
                      <a:pt x="65" y="98"/>
                      <a:pt x="66" y="44"/>
                    </a:cubicBezTo>
                    <a:cubicBezTo>
                      <a:pt x="66" y="19"/>
                      <a:pt x="83" y="1"/>
                      <a:pt x="107" y="1"/>
                    </a:cubicBezTo>
                    <a:cubicBezTo>
                      <a:pt x="130" y="1"/>
                      <a:pt x="147" y="19"/>
                      <a:pt x="147" y="44"/>
                    </a:cubicBezTo>
                    <a:cubicBezTo>
                      <a:pt x="147" y="81"/>
                      <a:pt x="142" y="118"/>
                      <a:pt x="131" y="153"/>
                    </a:cubicBezTo>
                    <a:cubicBezTo>
                      <a:pt x="123" y="177"/>
                      <a:pt x="114" y="200"/>
                      <a:pt x="105" y="224"/>
                    </a:cubicBezTo>
                    <a:cubicBezTo>
                      <a:pt x="102" y="230"/>
                      <a:pt x="102" y="235"/>
                      <a:pt x="107" y="240"/>
                    </a:cubicBezTo>
                    <a:cubicBezTo>
                      <a:pt x="110" y="242"/>
                      <a:pt x="116" y="245"/>
                      <a:pt x="119" y="244"/>
                    </a:cubicBezTo>
                    <a:cubicBezTo>
                      <a:pt x="123" y="242"/>
                      <a:pt x="128" y="238"/>
                      <a:pt x="130" y="233"/>
                    </a:cubicBezTo>
                    <a:cubicBezTo>
                      <a:pt x="155" y="177"/>
                      <a:pt x="171" y="119"/>
                      <a:pt x="174" y="57"/>
                    </a:cubicBezTo>
                    <a:cubicBezTo>
                      <a:pt x="174" y="52"/>
                      <a:pt x="174" y="48"/>
                      <a:pt x="174" y="43"/>
                    </a:cubicBezTo>
                    <a:cubicBezTo>
                      <a:pt x="173" y="26"/>
                      <a:pt x="167" y="8"/>
                      <a:pt x="1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47" y="7"/>
                      <a:pt x="41" y="21"/>
                      <a:pt x="3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 28">
                <a:extLst>
                  <a:ext uri="{FF2B5EF4-FFF2-40B4-BE49-F238E27FC236}">
                    <a16:creationId xmlns:a16="http://schemas.microsoft.com/office/drawing/2014/main" id="{03787DB1-9560-48DF-A21F-837B7FE00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1572"/>
                <a:ext cx="943" cy="300"/>
              </a:xfrm>
              <a:custGeom>
                <a:avLst/>
                <a:gdLst>
                  <a:gd name="T0" fmla="*/ 24 w 500"/>
                  <a:gd name="T1" fmla="*/ 72 h 159"/>
                  <a:gd name="T2" fmla="*/ 152 w 500"/>
                  <a:gd name="T3" fmla="*/ 40 h 159"/>
                  <a:gd name="T4" fmla="*/ 435 w 500"/>
                  <a:gd name="T5" fmla="*/ 118 h 159"/>
                  <a:gd name="T6" fmla="*/ 476 w 500"/>
                  <a:gd name="T7" fmla="*/ 152 h 159"/>
                  <a:gd name="T8" fmla="*/ 492 w 500"/>
                  <a:gd name="T9" fmla="*/ 155 h 159"/>
                  <a:gd name="T10" fmla="*/ 497 w 500"/>
                  <a:gd name="T11" fmla="*/ 151 h 159"/>
                  <a:gd name="T12" fmla="*/ 498 w 500"/>
                  <a:gd name="T13" fmla="*/ 137 h 159"/>
                  <a:gd name="T14" fmla="*/ 493 w 500"/>
                  <a:gd name="T15" fmla="*/ 131 h 159"/>
                  <a:gd name="T16" fmla="*/ 419 w 500"/>
                  <a:gd name="T17" fmla="*/ 75 h 159"/>
                  <a:gd name="T18" fmla="*/ 112 w 500"/>
                  <a:gd name="T19" fmla="*/ 18 h 159"/>
                  <a:gd name="T20" fmla="*/ 13 w 500"/>
                  <a:gd name="T21" fmla="*/ 47 h 159"/>
                  <a:gd name="T22" fmla="*/ 5 w 500"/>
                  <a:gd name="T23" fmla="*/ 68 h 159"/>
                  <a:gd name="T24" fmla="*/ 24 w 500"/>
                  <a:gd name="T2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0" h="159">
                    <a:moveTo>
                      <a:pt x="24" y="72"/>
                    </a:moveTo>
                    <a:cubicBezTo>
                      <a:pt x="65" y="54"/>
                      <a:pt x="107" y="44"/>
                      <a:pt x="152" y="40"/>
                    </a:cubicBezTo>
                    <a:cubicBezTo>
                      <a:pt x="256" y="32"/>
                      <a:pt x="350" y="58"/>
                      <a:pt x="435" y="118"/>
                    </a:cubicBezTo>
                    <a:cubicBezTo>
                      <a:pt x="450" y="129"/>
                      <a:pt x="463" y="141"/>
                      <a:pt x="476" y="152"/>
                    </a:cubicBezTo>
                    <a:cubicBezTo>
                      <a:pt x="481" y="156"/>
                      <a:pt x="486" y="159"/>
                      <a:pt x="492" y="155"/>
                    </a:cubicBezTo>
                    <a:cubicBezTo>
                      <a:pt x="493" y="154"/>
                      <a:pt x="495" y="152"/>
                      <a:pt x="497" y="151"/>
                    </a:cubicBezTo>
                    <a:cubicBezTo>
                      <a:pt x="500" y="146"/>
                      <a:pt x="500" y="141"/>
                      <a:pt x="498" y="137"/>
                    </a:cubicBezTo>
                    <a:cubicBezTo>
                      <a:pt x="496" y="135"/>
                      <a:pt x="495" y="133"/>
                      <a:pt x="493" y="131"/>
                    </a:cubicBezTo>
                    <a:cubicBezTo>
                      <a:pt x="471" y="110"/>
                      <a:pt x="446" y="92"/>
                      <a:pt x="419" y="75"/>
                    </a:cubicBezTo>
                    <a:cubicBezTo>
                      <a:pt x="324" y="19"/>
                      <a:pt x="221" y="0"/>
                      <a:pt x="112" y="18"/>
                    </a:cubicBezTo>
                    <a:cubicBezTo>
                      <a:pt x="78" y="24"/>
                      <a:pt x="45" y="33"/>
                      <a:pt x="13" y="47"/>
                    </a:cubicBezTo>
                    <a:cubicBezTo>
                      <a:pt x="3" y="51"/>
                      <a:pt x="0" y="60"/>
                      <a:pt x="5" y="68"/>
                    </a:cubicBezTo>
                    <a:cubicBezTo>
                      <a:pt x="9" y="74"/>
                      <a:pt x="16" y="76"/>
                      <a:pt x="24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 29">
                <a:extLst>
                  <a:ext uri="{FF2B5EF4-FFF2-40B4-BE49-F238E27FC236}">
                    <a16:creationId xmlns:a16="http://schemas.microsoft.com/office/drawing/2014/main" id="{0E250620-5868-48AB-A171-4FD41F58E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1493"/>
                <a:ext cx="631" cy="154"/>
              </a:xfrm>
              <a:custGeom>
                <a:avLst/>
                <a:gdLst>
                  <a:gd name="T0" fmla="*/ 17 w 335"/>
                  <a:gd name="T1" fmla="*/ 33 h 82"/>
                  <a:gd name="T2" fmla="*/ 24 w 335"/>
                  <a:gd name="T3" fmla="*/ 33 h 82"/>
                  <a:gd name="T4" fmla="*/ 179 w 335"/>
                  <a:gd name="T5" fmla="*/ 34 h 82"/>
                  <a:gd name="T6" fmla="*/ 311 w 335"/>
                  <a:gd name="T7" fmla="*/ 78 h 82"/>
                  <a:gd name="T8" fmla="*/ 331 w 335"/>
                  <a:gd name="T9" fmla="*/ 73 h 82"/>
                  <a:gd name="T10" fmla="*/ 323 w 335"/>
                  <a:gd name="T11" fmla="*/ 53 h 82"/>
                  <a:gd name="T12" fmla="*/ 319 w 335"/>
                  <a:gd name="T13" fmla="*/ 52 h 82"/>
                  <a:gd name="T14" fmla="*/ 97 w 335"/>
                  <a:gd name="T15" fmla="*/ 1 h 82"/>
                  <a:gd name="T16" fmla="*/ 59 w 335"/>
                  <a:gd name="T17" fmla="*/ 1 h 82"/>
                  <a:gd name="T18" fmla="*/ 13 w 335"/>
                  <a:gd name="T19" fmla="*/ 7 h 82"/>
                  <a:gd name="T20" fmla="*/ 1 w 335"/>
                  <a:gd name="T21" fmla="*/ 23 h 82"/>
                  <a:gd name="T22" fmla="*/ 17 w 335"/>
                  <a:gd name="T23" fmla="*/ 3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5" h="82">
                    <a:moveTo>
                      <a:pt x="17" y="33"/>
                    </a:moveTo>
                    <a:cubicBezTo>
                      <a:pt x="19" y="33"/>
                      <a:pt x="22" y="33"/>
                      <a:pt x="24" y="33"/>
                    </a:cubicBezTo>
                    <a:cubicBezTo>
                      <a:pt x="75" y="24"/>
                      <a:pt x="127" y="25"/>
                      <a:pt x="179" y="34"/>
                    </a:cubicBezTo>
                    <a:cubicBezTo>
                      <a:pt x="225" y="42"/>
                      <a:pt x="269" y="57"/>
                      <a:pt x="311" y="78"/>
                    </a:cubicBezTo>
                    <a:cubicBezTo>
                      <a:pt x="320" y="82"/>
                      <a:pt x="328" y="81"/>
                      <a:pt x="331" y="73"/>
                    </a:cubicBezTo>
                    <a:cubicBezTo>
                      <a:pt x="335" y="66"/>
                      <a:pt x="332" y="58"/>
                      <a:pt x="323" y="53"/>
                    </a:cubicBezTo>
                    <a:cubicBezTo>
                      <a:pt x="321" y="52"/>
                      <a:pt x="320" y="52"/>
                      <a:pt x="319" y="52"/>
                    </a:cubicBezTo>
                    <a:cubicBezTo>
                      <a:pt x="249" y="17"/>
                      <a:pt x="175" y="0"/>
                      <a:pt x="97" y="1"/>
                    </a:cubicBezTo>
                    <a:cubicBezTo>
                      <a:pt x="84" y="1"/>
                      <a:pt x="72" y="0"/>
                      <a:pt x="59" y="1"/>
                    </a:cubicBezTo>
                    <a:cubicBezTo>
                      <a:pt x="43" y="2"/>
                      <a:pt x="28" y="4"/>
                      <a:pt x="13" y="7"/>
                    </a:cubicBezTo>
                    <a:cubicBezTo>
                      <a:pt x="5" y="8"/>
                      <a:pt x="0" y="14"/>
                      <a:pt x="1" y="23"/>
                    </a:cubicBezTo>
                    <a:cubicBezTo>
                      <a:pt x="3" y="29"/>
                      <a:pt x="9" y="33"/>
                      <a:pt x="1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26686528-61BE-484A-9F5F-0C56F6756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" y="2431"/>
                <a:ext cx="136" cy="387"/>
              </a:xfrm>
              <a:custGeom>
                <a:avLst/>
                <a:gdLst>
                  <a:gd name="T0" fmla="*/ 72 w 72"/>
                  <a:gd name="T1" fmla="*/ 16 h 205"/>
                  <a:gd name="T2" fmla="*/ 58 w 72"/>
                  <a:gd name="T3" fmla="*/ 0 h 205"/>
                  <a:gd name="T4" fmla="*/ 45 w 72"/>
                  <a:gd name="T5" fmla="*/ 16 h 205"/>
                  <a:gd name="T6" fmla="*/ 38 w 72"/>
                  <a:gd name="T7" fmla="*/ 79 h 205"/>
                  <a:gd name="T8" fmla="*/ 4 w 72"/>
                  <a:gd name="T9" fmla="*/ 182 h 205"/>
                  <a:gd name="T10" fmla="*/ 10 w 72"/>
                  <a:gd name="T11" fmla="*/ 202 h 205"/>
                  <a:gd name="T12" fmla="*/ 29 w 72"/>
                  <a:gd name="T13" fmla="*/ 194 h 205"/>
                  <a:gd name="T14" fmla="*/ 72 w 72"/>
                  <a:gd name="T15" fmla="*/ 25 h 205"/>
                  <a:gd name="T16" fmla="*/ 72 w 72"/>
                  <a:gd name="T17" fmla="*/ 16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05">
                    <a:moveTo>
                      <a:pt x="72" y="16"/>
                    </a:moveTo>
                    <a:cubicBezTo>
                      <a:pt x="72" y="6"/>
                      <a:pt x="67" y="0"/>
                      <a:pt x="58" y="0"/>
                    </a:cubicBezTo>
                    <a:cubicBezTo>
                      <a:pt x="50" y="0"/>
                      <a:pt x="46" y="5"/>
                      <a:pt x="45" y="16"/>
                    </a:cubicBezTo>
                    <a:cubicBezTo>
                      <a:pt x="43" y="37"/>
                      <a:pt x="42" y="58"/>
                      <a:pt x="38" y="79"/>
                    </a:cubicBezTo>
                    <a:cubicBezTo>
                      <a:pt x="33" y="115"/>
                      <a:pt x="19" y="149"/>
                      <a:pt x="4" y="182"/>
                    </a:cubicBezTo>
                    <a:cubicBezTo>
                      <a:pt x="0" y="190"/>
                      <a:pt x="3" y="199"/>
                      <a:pt x="10" y="202"/>
                    </a:cubicBezTo>
                    <a:cubicBezTo>
                      <a:pt x="18" y="205"/>
                      <a:pt x="25" y="202"/>
                      <a:pt x="29" y="194"/>
                    </a:cubicBezTo>
                    <a:cubicBezTo>
                      <a:pt x="53" y="141"/>
                      <a:pt x="70" y="86"/>
                      <a:pt x="72" y="25"/>
                    </a:cubicBezTo>
                    <a:cubicBezTo>
                      <a:pt x="72" y="23"/>
                      <a:pt x="72" y="20"/>
                      <a:pt x="7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" name="Rectangle 31">
                <a:extLst>
                  <a:ext uri="{FF2B5EF4-FFF2-40B4-BE49-F238E27FC236}">
                    <a16:creationId xmlns:a16="http://schemas.microsoft.com/office/drawing/2014/main" id="{73EBA63D-FC49-447F-BAA2-DEB77A4D4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7" y="2239"/>
                <a:ext cx="1406" cy="6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93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1 3.7037E-6 L -3.33333E-6 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2 -1.48148E-6 L 2.91667E-6 -1.48148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36" grpId="0"/>
      <p:bldP spid="36" grpId="1"/>
      <p:bldP spid="38" grpId="0"/>
      <p:bldP spid="38" grpId="1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E32AA783-7EE4-4D38-9BA3-D09DF300F41B}"/>
              </a:ext>
            </a:extLst>
          </p:cNvPr>
          <p:cNvSpPr/>
          <p:nvPr/>
        </p:nvSpPr>
        <p:spPr>
          <a:xfrm>
            <a:off x="6078070" y="3123495"/>
            <a:ext cx="6131860" cy="1187232"/>
          </a:xfrm>
          <a:prstGeom prst="rect">
            <a:avLst/>
          </a:prstGeom>
          <a:solidFill>
            <a:srgbClr val="21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F005AF-5DF7-4765-8D04-66D75C3B3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0"/>
          <a:stretch/>
        </p:blipFill>
        <p:spPr>
          <a:xfrm>
            <a:off x="1524" y="4077072"/>
            <a:ext cx="12188952" cy="278092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05BF26D-F76F-47BF-903A-82D6F7196021}"/>
              </a:ext>
            </a:extLst>
          </p:cNvPr>
          <p:cNvSpPr/>
          <p:nvPr/>
        </p:nvSpPr>
        <p:spPr>
          <a:xfrm>
            <a:off x="1524" y="1025753"/>
            <a:ext cx="12190476" cy="403226"/>
          </a:xfrm>
          <a:prstGeom prst="rect">
            <a:avLst/>
          </a:prstGeom>
          <a:solidFill>
            <a:srgbClr val="16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2 CuadroTexto">
            <a:extLst>
              <a:ext uri="{FF2B5EF4-FFF2-40B4-BE49-F238E27FC236}">
                <a16:creationId xmlns:a16="http://schemas.microsoft.com/office/drawing/2014/main" id="{4AF4F8DA-D632-4CFE-8F04-23B7B8988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1003"/>
            <a:ext cx="111252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626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EVOLUCIÓN DE BENEFICIOS</a:t>
            </a:r>
            <a:endParaRPr kumimoji="0" lang="es-ES" altLang="es-CL" sz="3600" b="0" i="0" u="none" strike="noStrike" kern="1200" cap="none" spc="0" normalizeH="0" baseline="0" noProof="0" dirty="0">
              <a:ln>
                <a:noFill/>
              </a:ln>
              <a:solidFill>
                <a:srgbClr val="6263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id="{FC22CC22-204A-45BF-858F-00349E3BC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70" y="2168210"/>
            <a:ext cx="5301605" cy="18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antigüedad del trabajador deberá ser </a:t>
            </a:r>
            <a: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superior</a:t>
            </a:r>
            <a:b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igual a 13 meses</a:t>
            </a: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contrato Indefinido.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monto a solicitar es de una renta por año de antigüedad con un </a:t>
            </a:r>
            <a: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monto máximo de 5 rentas.</a:t>
            </a:r>
          </a:p>
          <a:p>
            <a:pPr marL="180000" marR="0" lvl="0" indent="-18000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monto de las cuotas debe ser como máximo</a:t>
            </a:r>
            <a:b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25% de la capacidad de pago mensual</a:t>
            </a:r>
            <a:b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80818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trabajador, según lo establecido por la Ley.</a:t>
            </a:r>
            <a:endParaRPr kumimoji="0" lang="es-ES_tradnl" altLang="es-CL" sz="1600" b="0" i="0" u="none" strike="noStrike" kern="1200" cap="none" spc="0" normalizeH="0" baseline="0" noProof="0" dirty="0">
              <a:ln>
                <a:noFill/>
              </a:ln>
              <a:solidFill>
                <a:srgbClr val="0077B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3 Rectángulo">
            <a:extLst>
              <a:ext uri="{FF2B5EF4-FFF2-40B4-BE49-F238E27FC236}">
                <a16:creationId xmlns:a16="http://schemas.microsoft.com/office/drawing/2014/main" id="{B1B7A9E6-00AD-45CE-818F-71C1500E9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70" y="1079531"/>
            <a:ext cx="11080229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SECURITAS CHILE  ES SOCIO DE LA CAJA DE COMPENSACIÓN LOS HEROES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FF296E5-1160-4A57-A996-0F78D1FB8D25}"/>
              </a:ext>
            </a:extLst>
          </p:cNvPr>
          <p:cNvCxnSpPr>
            <a:cxnSpLocks/>
          </p:cNvCxnSpPr>
          <p:nvPr/>
        </p:nvCxnSpPr>
        <p:spPr>
          <a:xfrm>
            <a:off x="6106633" y="1509653"/>
            <a:ext cx="0" cy="2684540"/>
          </a:xfrm>
          <a:prstGeom prst="line">
            <a:avLst/>
          </a:prstGeom>
          <a:ln w="38100" cap="rnd">
            <a:solidFill>
              <a:srgbClr val="21BB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9FACA51-C7DC-4A5F-AEB4-A2DCC03E5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13" name="3 Rectángulo">
            <a:extLst>
              <a:ext uri="{FF2B5EF4-FFF2-40B4-BE49-F238E27FC236}">
                <a16:creationId xmlns:a16="http://schemas.microsoft.com/office/drawing/2014/main" id="{5DBE564C-65C4-4700-AA60-9F8E4FB76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35" y="1557080"/>
            <a:ext cx="5301605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 CRÉDITO SOCIAL</a:t>
            </a:r>
            <a:b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alt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Requisitos:</a:t>
            </a:r>
            <a:endParaRPr kumimoji="0" lang="es-ES" altLang="es-CL" sz="1800" b="1" i="0" u="none" strike="noStrike" kern="1200" cap="none" spc="0" normalizeH="0" baseline="0" noProof="0" dirty="0">
              <a:ln>
                <a:noFill/>
              </a:ln>
              <a:solidFill>
                <a:srgbClr val="21BBA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3 Rectángulo">
            <a:extLst>
              <a:ext uri="{FF2B5EF4-FFF2-40B4-BE49-F238E27FC236}">
                <a16:creationId xmlns:a16="http://schemas.microsoft.com/office/drawing/2014/main" id="{1D4162E0-690A-4540-B17E-2C0C8C8A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617" y="1557080"/>
            <a:ext cx="5301605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1BBA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EDUCACIÓN</a:t>
            </a:r>
          </a:p>
        </p:txBody>
      </p:sp>
      <p:pic>
        <p:nvPicPr>
          <p:cNvPr id="16" name="Imagen 4">
            <a:extLst>
              <a:ext uri="{FF2B5EF4-FFF2-40B4-BE49-F238E27FC236}">
                <a16:creationId xmlns:a16="http://schemas.microsoft.com/office/drawing/2014/main" id="{903AF8E0-E4EE-463A-87DD-858A7E150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58"/>
          <a:stretch/>
        </p:blipFill>
        <p:spPr>
          <a:xfrm>
            <a:off x="6355923" y="2083734"/>
            <a:ext cx="676727" cy="618880"/>
          </a:xfrm>
          <a:prstGeom prst="rect">
            <a:avLst/>
          </a:prstGeom>
        </p:spPr>
      </p:pic>
      <p:pic>
        <p:nvPicPr>
          <p:cNvPr id="17" name="Imagen 5">
            <a:extLst>
              <a:ext uri="{FF2B5EF4-FFF2-40B4-BE49-F238E27FC236}">
                <a16:creationId xmlns:a16="http://schemas.microsoft.com/office/drawing/2014/main" id="{3663A505-948B-4E85-A738-6BE91510C7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7" t="10260"/>
          <a:stretch/>
        </p:blipFill>
        <p:spPr>
          <a:xfrm>
            <a:off x="7287079" y="2155098"/>
            <a:ext cx="821954" cy="476153"/>
          </a:xfrm>
          <a:prstGeom prst="rect">
            <a:avLst/>
          </a:prstGeom>
        </p:spPr>
      </p:pic>
      <p:pic>
        <p:nvPicPr>
          <p:cNvPr id="18" name="Imagen 6">
            <a:extLst>
              <a:ext uri="{FF2B5EF4-FFF2-40B4-BE49-F238E27FC236}">
                <a16:creationId xmlns:a16="http://schemas.microsoft.com/office/drawing/2014/main" id="{C6C14914-1F71-4DA2-9A78-1FA45D1C7A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3" t="8156" b="1"/>
          <a:stretch/>
        </p:blipFill>
        <p:spPr>
          <a:xfrm>
            <a:off x="8363462" y="2196450"/>
            <a:ext cx="1440160" cy="393449"/>
          </a:xfrm>
          <a:prstGeom prst="rect">
            <a:avLst/>
          </a:prstGeom>
        </p:spPr>
      </p:pic>
      <p:pic>
        <p:nvPicPr>
          <p:cNvPr id="19" name="Imagen 8">
            <a:extLst>
              <a:ext uri="{FF2B5EF4-FFF2-40B4-BE49-F238E27FC236}">
                <a16:creationId xmlns:a16="http://schemas.microsoft.com/office/drawing/2014/main" id="{34B0A107-E339-4E7A-8BE0-BF6029E3F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051" y="2093377"/>
            <a:ext cx="504055" cy="599595"/>
          </a:xfrm>
          <a:prstGeom prst="rect">
            <a:avLst/>
          </a:prstGeom>
        </p:spPr>
      </p:pic>
      <p:pic>
        <p:nvPicPr>
          <p:cNvPr id="20" name="Imagen 9">
            <a:extLst>
              <a:ext uri="{FF2B5EF4-FFF2-40B4-BE49-F238E27FC236}">
                <a16:creationId xmlns:a16="http://schemas.microsoft.com/office/drawing/2014/main" id="{3EC11035-AFB6-471A-B5BB-0EDD31F831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10" r="8690"/>
          <a:stretch/>
        </p:blipFill>
        <p:spPr>
          <a:xfrm>
            <a:off x="10816534" y="2103257"/>
            <a:ext cx="554224" cy="579835"/>
          </a:xfrm>
          <a:prstGeom prst="rect">
            <a:avLst/>
          </a:prstGeom>
        </p:spPr>
      </p:pic>
      <p:sp>
        <p:nvSpPr>
          <p:cNvPr id="21" name="3 Rectángulo">
            <a:extLst>
              <a:ext uri="{FF2B5EF4-FFF2-40B4-BE49-F238E27FC236}">
                <a16:creationId xmlns:a16="http://schemas.microsoft.com/office/drawing/2014/main" id="{C5A352EE-B405-422A-B080-E69A4C02E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617" y="3303900"/>
            <a:ext cx="5301605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>
                <a:srgbClr val="21BBAF"/>
              </a:buClr>
              <a:buSzTx/>
              <a:buFontTx/>
              <a:buNone/>
              <a:tabLst/>
              <a:defRPr/>
            </a:pPr>
            <a:r>
              <a:rPr kumimoji="0" lang="es-ES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Mayor información de estos beneficios </a:t>
            </a:r>
            <a:r>
              <a:rPr kumimoji="0" lang="es-ES" alt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www.losheroes.cl</a:t>
            </a:r>
            <a:endParaRPr kumimoji="0" lang="es-ES" altLang="es-C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55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/>
      <p:bldP spid="6" grpId="0"/>
      <p:bldP spid="7" grpId="0"/>
      <p:bldP spid="13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AB82D7EA-DD7D-44FA-9EB9-D006E5FA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36"/>
            <a:ext cx="12188825" cy="685792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5D68789-347C-456F-B39D-7EFF279269B5}"/>
              </a:ext>
            </a:extLst>
          </p:cNvPr>
          <p:cNvSpPr/>
          <p:nvPr/>
        </p:nvSpPr>
        <p:spPr bwMode="auto">
          <a:xfrm>
            <a:off x="767408" y="984158"/>
            <a:ext cx="10657184" cy="492000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  <p:pic>
        <p:nvPicPr>
          <p:cNvPr id="4098" name="Picture 2" descr="Resultado de imagen para CHILENA CONSOLID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935" y="1494256"/>
            <a:ext cx="2014026" cy="10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fa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44" y="3439402"/>
            <a:ext cx="1806594" cy="9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CONSAL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73" y="2432100"/>
            <a:ext cx="2850736" cy="7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para LOS HERO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19" y="1092789"/>
            <a:ext cx="1967494" cy="14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sultado de imagen para VIDA SECURI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55" y="2955466"/>
            <a:ext cx="1737987" cy="13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CLINICA A Y 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52" y="2687831"/>
            <a:ext cx="2472428" cy="7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OPTICA ROCCELL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12" y="3562341"/>
            <a:ext cx="2213709" cy="10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FUNERARIA CARRASCO HERMANO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57" y="4879570"/>
            <a:ext cx="2773418" cy="7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FINANCOO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93" y="1134698"/>
            <a:ext cx="1958096" cy="113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unidad coronaria mov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01" y="4650517"/>
            <a:ext cx="2143480" cy="10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credichil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774" y="4650517"/>
            <a:ext cx="1906348" cy="8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2CA591D-056A-49B5-BE5C-A92FBC0387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2" t="89674"/>
          <a:stretch/>
        </p:blipFill>
        <p:spPr>
          <a:xfrm>
            <a:off x="10893707" y="6149788"/>
            <a:ext cx="1296707" cy="708176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37B7AC5-509C-4BBD-834B-5C4C5E7DA832}"/>
              </a:ext>
            </a:extLst>
          </p:cNvPr>
          <p:cNvSpPr/>
          <p:nvPr/>
        </p:nvSpPr>
        <p:spPr>
          <a:xfrm>
            <a:off x="1590" y="387216"/>
            <a:ext cx="4306758" cy="684000"/>
          </a:xfrm>
          <a:prstGeom prst="rect">
            <a:avLst/>
          </a:prstGeom>
          <a:solidFill>
            <a:srgbClr val="2D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2 CuadroTexto">
            <a:extLst>
              <a:ext uri="{FF2B5EF4-FFF2-40B4-BE49-F238E27FC236}">
                <a16:creationId xmlns:a16="http://schemas.microsoft.com/office/drawing/2014/main" id="{8D57855E-A871-43E0-A6F3-F40F82CC9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520" y="415371"/>
            <a:ext cx="3480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000"/>
              </a:lnSpc>
              <a:buClr>
                <a:srgbClr val="2D77AA"/>
              </a:buClr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000"/>
              </a:lnSpc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2D77AA"/>
              </a:buClr>
              <a:buSzPct val="135000"/>
              <a:buChar char="•"/>
              <a:defRPr sz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CONVENIOS </a:t>
            </a:r>
          </a:p>
        </p:txBody>
      </p:sp>
    </p:spTree>
    <p:extLst>
      <p:ext uri="{BB962C8B-B14F-4D97-AF65-F5344CB8AC3E}">
        <p14:creationId xmlns:p14="http://schemas.microsoft.com/office/powerpoint/2010/main" val="36894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2 1.11111E-6 L 2.70833E-6 1.11111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8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 PPT_Detailed">
  <a:themeElements>
    <a:clrScheme name="SEC PPT_Detailed 1">
      <a:dk1>
        <a:srgbClr val="A5A5A5"/>
      </a:dk1>
      <a:lt1>
        <a:srgbClr val="FFFFFF"/>
      </a:lt1>
      <a:dk2>
        <a:srgbClr val="4B4B4B"/>
      </a:dk2>
      <a:lt2>
        <a:srgbClr val="787878"/>
      </a:lt2>
      <a:accent1>
        <a:srgbClr val="81C5BC"/>
      </a:accent1>
      <a:accent2>
        <a:srgbClr val="57B1A5"/>
      </a:accent2>
      <a:accent3>
        <a:srgbClr val="FFFFFF"/>
      </a:accent3>
      <a:accent4>
        <a:srgbClr val="8C8C8C"/>
      </a:accent4>
      <a:accent5>
        <a:srgbClr val="C1DFDA"/>
      </a:accent5>
      <a:accent6>
        <a:srgbClr val="4EA095"/>
      </a:accent6>
      <a:hlink>
        <a:srgbClr val="40A6D2"/>
      </a:hlink>
      <a:folHlink>
        <a:srgbClr val="0088C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SEC PPT_Detailed 1">
        <a:dk1>
          <a:srgbClr val="A5A5A5"/>
        </a:dk1>
        <a:lt1>
          <a:srgbClr val="FFFFFF"/>
        </a:lt1>
        <a:dk2>
          <a:srgbClr val="4B4B4B"/>
        </a:dk2>
        <a:lt2>
          <a:srgbClr val="787878"/>
        </a:lt2>
        <a:accent1>
          <a:srgbClr val="81C5BC"/>
        </a:accent1>
        <a:accent2>
          <a:srgbClr val="57B1A5"/>
        </a:accent2>
        <a:accent3>
          <a:srgbClr val="FFFFFF"/>
        </a:accent3>
        <a:accent4>
          <a:srgbClr val="8C8C8C"/>
        </a:accent4>
        <a:accent5>
          <a:srgbClr val="C1DFDA"/>
        </a:accent5>
        <a:accent6>
          <a:srgbClr val="4EA095"/>
        </a:accent6>
        <a:hlink>
          <a:srgbClr val="40A6D2"/>
        </a:hlink>
        <a:folHlink>
          <a:srgbClr val="008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372</Words>
  <Application>Microsoft Office PowerPoint</Application>
  <PresentationFormat>Panorámica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MS PGothic</vt:lpstr>
      <vt:lpstr>MS PGothic</vt:lpstr>
      <vt:lpstr>Arial</vt:lpstr>
      <vt:lpstr>Calibri</vt:lpstr>
      <vt:lpstr>Calibri Light</vt:lpstr>
      <vt:lpstr>Tahoma</vt:lpstr>
      <vt:lpstr>Wingdings</vt:lpstr>
      <vt:lpstr>Tema de Office</vt:lpstr>
      <vt:lpstr>SEC PPT_Detailed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Romero</dc:creator>
  <cp:lastModifiedBy>Hector Romero</cp:lastModifiedBy>
  <cp:revision>2</cp:revision>
  <dcterms:created xsi:type="dcterms:W3CDTF">2018-06-06T14:40:37Z</dcterms:created>
  <dcterms:modified xsi:type="dcterms:W3CDTF">2018-06-06T14:42:18Z</dcterms:modified>
</cp:coreProperties>
</file>